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6" r:id="rId3"/>
    <p:sldId id="258" r:id="rId4"/>
    <p:sldId id="265" r:id="rId5"/>
    <p:sldId id="260" r:id="rId6"/>
    <p:sldId id="261" r:id="rId7"/>
    <p:sldId id="272" r:id="rId8"/>
    <p:sldId id="275" r:id="rId9"/>
    <p:sldId id="264" r:id="rId10"/>
    <p:sldId id="262" r:id="rId11"/>
    <p:sldId id="273" r:id="rId12"/>
    <p:sldId id="276" r:id="rId13"/>
    <p:sldId id="263" r:id="rId14"/>
    <p:sldId id="268" r:id="rId15"/>
    <p:sldId id="283" r:id="rId16"/>
    <p:sldId id="270" r:id="rId17"/>
    <p:sldId id="281" r:id="rId18"/>
    <p:sldId id="282" r:id="rId19"/>
    <p:sldId id="271" r:id="rId20"/>
    <p:sldId id="259" r:id="rId21"/>
    <p:sldId id="269" r:id="rId22"/>
    <p:sldId id="279" r:id="rId23"/>
    <p:sldId id="280" r:id="rId24"/>
    <p:sldId id="278" r:id="rId25"/>
    <p:sldId id="284" r:id="rId26"/>
    <p:sldId id="277" r:id="rId2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DE7"/>
    <a:srgbClr val="D2AECF"/>
    <a:srgbClr val="5A9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49F40-A038-9540-AA17-9BCA522E4F6A}" v="4" dt="2025-09-18T12:07:24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33"/>
    <p:restoredTop sz="94681"/>
  </p:normalViewPr>
  <p:slideViewPr>
    <p:cSldViewPr snapToGrid="0">
      <p:cViewPr varScale="1">
        <p:scale>
          <a:sx n="114" d="100"/>
          <a:sy n="114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3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7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2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6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0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ancingPandaSa/Strokedat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TE5NDgzMTYtMmRhZi00ZjhmLWFkYjktZjIwZTY4NzJkOTFhIiwidCI6ImM3ODIzYzk2LWFmNDgtNGJlNC05YmUxLWFhN2I2MDEyMTk5NyIsImMiOjZ9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e:///Users/saliu/Library/CloudStorage/OneDrive-Microsoft365/1aStrokeProjec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cingPandaSa/Strokedat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hyperlink" Target="https://app.powerbi.com/view?r=eyJrIjoiYTE5NDgzMTYtMmRhZi00ZjhmLWFkYjktZjIwZTY4NzJkOTFhIiwidCI6ImM3ODIzYzk2LWFmNDgtNGJlNC05YmUxLWFhN2I2MDEyMTk5NyIsImMiOjZ9" TargetMode="External"/><Relationship Id="rId2" Type="http://schemas.openxmlformats.org/officeDocument/2006/relationships/hyperlink" Target="https://dep.mohw.gov.tw/DOS/lp-5069-113-2-2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.png"/><Relationship Id="rId5" Type="http://schemas.openxmlformats.org/officeDocument/2006/relationships/hyperlink" Target="file:///Users/saliu/Library/CloudStorage/OneDrive-Microsoft365/1aStrokeProject/index.html" TargetMode="External"/><Relationship Id="rId10" Type="http://schemas.openxmlformats.org/officeDocument/2006/relationships/hyperlink" Target="https://dancingpandasa.github.io/Strokedata/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desoriano/stroke-prediction-dataset?resource=downloa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CAC3-77A0-2C62-0929-C47E9CEA2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027" y="1353272"/>
            <a:ext cx="8989541" cy="3623275"/>
          </a:xfrm>
        </p:spPr>
        <p:txBody>
          <a:bodyPr>
            <a:normAutofit fontScale="90000"/>
          </a:bodyPr>
          <a:lstStyle/>
          <a:p>
            <a:r>
              <a:rPr lang="zh-TW" altLang="en-US" sz="4400" dirty="0">
                <a:ea typeface="新細明體"/>
              </a:rPr>
              <a:t>腦</a:t>
            </a:r>
            <a:r>
              <a:rPr lang="zh-TW" altLang="en-US" sz="4400" dirty="0">
                <a:latin typeface="Aptos Display"/>
                <a:ea typeface="新細明體"/>
              </a:rPr>
              <a:t>中風數據分析</a:t>
            </a:r>
            <a:br>
              <a:rPr lang="en-US" altLang="zh-TW" dirty="0">
                <a:latin typeface="+mn-ea"/>
                <a:ea typeface="+mn-ea"/>
              </a:rPr>
            </a:br>
            <a:br>
              <a:rPr lang="en-US" altLang="zh-TW" dirty="0"/>
            </a:br>
            <a:r>
              <a:rPr lang="en-US" sz="4000" b="1" dirty="0"/>
              <a:t>Stroke Analytics </a:t>
            </a:r>
            <a:br>
              <a:rPr lang="en-US" sz="4000" b="1" dirty="0"/>
            </a:br>
            <a:r>
              <a:rPr lang="en-US" sz="4000" b="1" dirty="0"/>
              <a:t>Personal Risk &amp; </a:t>
            </a:r>
            <a:r>
              <a:rPr lang="en-US" b="1" dirty="0"/>
              <a:t>National Trends</a:t>
            </a:r>
            <a:br>
              <a:rPr lang="en-US" b="1" dirty="0"/>
            </a:br>
            <a:br>
              <a:rPr lang="en-US" b="1" dirty="0"/>
            </a:br>
            <a:endParaRPr lang="zh-TW" alt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DE9C3-D094-3988-8A42-82CB10774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027" y="5338482"/>
            <a:ext cx="3351864" cy="9376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Stella </a:t>
            </a:r>
            <a:r>
              <a:rPr lang="en-US" altLang="zh-TW" sz="2400" dirty="0" err="1"/>
              <a:t>liu</a:t>
            </a:r>
            <a:endParaRPr lang="zh-TW" altLang="en-US" sz="2400" dirty="0"/>
          </a:p>
        </p:txBody>
      </p:sp>
      <p:pic>
        <p:nvPicPr>
          <p:cNvPr id="8" name="Picture 7" descr="A black background with a logo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3104D1D-95CF-6764-0B1A-0BA575DB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12" y="1259333"/>
            <a:ext cx="1625699" cy="10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2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119C-2898-04E0-7476-09AF9B0B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2" y="281839"/>
            <a:ext cx="5392270" cy="1187570"/>
          </a:xfrm>
        </p:spPr>
        <p:txBody>
          <a:bodyPr>
            <a:normAutofit/>
          </a:bodyPr>
          <a:lstStyle/>
          <a:p>
            <a:r>
              <a:rPr lang="en-US" dirty="0"/>
              <a:t>Power BI </a:t>
            </a:r>
            <a:r>
              <a:rPr lang="zh-TW" altLang="en-US" dirty="0"/>
              <a:t>分析報表</a:t>
            </a:r>
            <a:endParaRPr lang="en-TW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9D8E49-C0A5-B7AF-DB5F-8BEE091F6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3" y="1250577"/>
            <a:ext cx="9539551" cy="5325584"/>
          </a:xfrm>
          <a:prstGeom prst="rect">
            <a:avLst/>
          </a:prstGeom>
        </p:spPr>
      </p:pic>
      <p:pic>
        <p:nvPicPr>
          <p:cNvPr id="6" name="Picture 5" descr="A yellow background with black text and a black sound wav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B687358-585C-93E5-1025-18BE49F8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1" y="226118"/>
            <a:ext cx="1199386" cy="11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5F9EB-7690-06B7-98CF-4000EF3B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7137-F8C5-E24E-BF5B-61017A55B5ED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26E-1AA0-37BA-94EE-28AFCDE4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3488-89B9-81AD-11FB-58C9DE33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1310C0-E4A8-2003-30F6-09D01871F49D}"/>
              </a:ext>
            </a:extLst>
          </p:cNvPr>
          <p:cNvSpPr txBox="1">
            <a:spLocks/>
          </p:cNvSpPr>
          <p:nvPr/>
        </p:nvSpPr>
        <p:spPr>
          <a:xfrm>
            <a:off x="2588933" y="12411"/>
            <a:ext cx="9185530" cy="9516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Mart </a:t>
            </a:r>
            <a:r>
              <a:rPr lang="zh-TW" altLang="en-US" dirty="0"/>
              <a:t>聚合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sz="2700" dirty="0">
                <a:solidFill>
                  <a:srgbClr val="002060"/>
                </a:solidFill>
              </a:rPr>
              <a:t>維度表 </a:t>
            </a:r>
            <a:r>
              <a:rPr lang="en-US" altLang="zh-TW" sz="2700" dirty="0">
                <a:solidFill>
                  <a:srgbClr val="002060"/>
                </a:solidFill>
              </a:rPr>
              <a:t>(</a:t>
            </a:r>
            <a:r>
              <a:rPr lang="en-US" sz="2700" dirty="0">
                <a:solidFill>
                  <a:srgbClr val="002060"/>
                </a:solidFill>
              </a:rPr>
              <a:t>Dimensional Modeling)</a:t>
            </a:r>
          </a:p>
          <a:p>
            <a:endParaRPr lang="en-TW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74FAFD4-4051-2575-A60D-4E04D3F82C32}"/>
              </a:ext>
            </a:extLst>
          </p:cNvPr>
          <p:cNvSpPr txBox="1">
            <a:spLocks/>
          </p:cNvSpPr>
          <p:nvPr/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l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43B3B6-CA41-8F41-9C23-3698B6AD6FCA}" type="datetime1">
              <a:rPr lang="en-US" smtClean="0"/>
              <a:pPr/>
              <a:t>9/18/25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E7020EB-1E56-2A2E-0CC9-C644301CC648}"/>
              </a:ext>
            </a:extLst>
          </p:cNvPr>
          <p:cNvSpPr txBox="1">
            <a:spLocks/>
          </p:cNvSpPr>
          <p:nvPr/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99F7FA-09C1-74E6-4593-589661EA0CE3}"/>
              </a:ext>
            </a:extLst>
          </p:cNvPr>
          <p:cNvSpPr txBox="1">
            <a:spLocks/>
          </p:cNvSpPr>
          <p:nvPr/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12960-6E85-460F-B6E3-5B82CB31AF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1E9CF-E6F8-E6F7-07F5-C98398E815F9}"/>
              </a:ext>
            </a:extLst>
          </p:cNvPr>
          <p:cNvSpPr txBox="1"/>
          <p:nvPr/>
        </p:nvSpPr>
        <p:spPr>
          <a:xfrm>
            <a:off x="1529387" y="1237386"/>
            <a:ext cx="249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Dim_patient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zh-TW" altLang="en-US" sz="1400" dirty="0"/>
              <a:t>人口維度</a:t>
            </a:r>
            <a:endParaRPr lang="en-US" altLang="zh-TW" sz="1400" dirty="0"/>
          </a:p>
          <a:p>
            <a:r>
              <a:rPr lang="zh-TW" altLang="en-US" sz="1400" dirty="0"/>
              <a:t>（性別、年齡組）</a:t>
            </a:r>
            <a:endParaRPr lang="en-US" altLang="zh-TW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7CCC82-46BB-55DE-7D3B-8C51FA2729E7}"/>
              </a:ext>
            </a:extLst>
          </p:cNvPr>
          <p:cNvSpPr txBox="1"/>
          <p:nvPr/>
        </p:nvSpPr>
        <p:spPr>
          <a:xfrm>
            <a:off x="5567431" y="690336"/>
            <a:ext cx="330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Dim_health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TW" altLang="en-US" sz="1400" dirty="0"/>
              <a:t>健康維度</a:t>
            </a:r>
            <a:endParaRPr lang="en-US" altLang="zh-TW" sz="1400" dirty="0"/>
          </a:p>
          <a:p>
            <a:r>
              <a:rPr lang="zh-TW" altLang="en-US" sz="1400" dirty="0"/>
              <a:t>（高血壓、心臟病、</a:t>
            </a:r>
            <a:r>
              <a:rPr lang="en-US" sz="1400" dirty="0"/>
              <a:t>BMI </a:t>
            </a:r>
            <a:endParaRPr lang="en-TW" sz="1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57CD4D-D34C-B5A8-DBA6-233DD1744A25}"/>
              </a:ext>
            </a:extLst>
          </p:cNvPr>
          <p:cNvSpPr txBox="1"/>
          <p:nvPr/>
        </p:nvSpPr>
        <p:spPr>
          <a:xfrm>
            <a:off x="5567431" y="3535769"/>
            <a:ext cx="343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Dim_lifestyle</a:t>
            </a:r>
            <a:r>
              <a:rPr lang="zh-CN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lang="zh-TW" altLang="en-US" sz="1400" dirty="0"/>
              <a:t>生活方式維度</a:t>
            </a:r>
            <a:endParaRPr lang="en-US" altLang="zh-TW" sz="1400" dirty="0"/>
          </a:p>
          <a:p>
            <a:r>
              <a:rPr lang="zh-TW" altLang="en-US" sz="1400" dirty="0"/>
              <a:t>（婚姻、職業、居住地、吸菸狀態）</a:t>
            </a:r>
            <a:endParaRPr lang="en-TW" sz="11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204200-847B-5B00-C126-CC06AD3D1A8F}"/>
              </a:ext>
            </a:extLst>
          </p:cNvPr>
          <p:cNvSpPr/>
          <p:nvPr/>
        </p:nvSpPr>
        <p:spPr>
          <a:xfrm>
            <a:off x="1529387" y="1770835"/>
            <a:ext cx="3243286" cy="4576308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12FD572-1478-975D-3516-C64CE8D34BAF}"/>
              </a:ext>
            </a:extLst>
          </p:cNvPr>
          <p:cNvSpPr/>
          <p:nvPr/>
        </p:nvSpPr>
        <p:spPr>
          <a:xfrm>
            <a:off x="5567431" y="1225017"/>
            <a:ext cx="5240564" cy="2286047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5F654FB-3FD3-1721-5167-714896F62610}"/>
              </a:ext>
            </a:extLst>
          </p:cNvPr>
          <p:cNvSpPr/>
          <p:nvPr/>
        </p:nvSpPr>
        <p:spPr>
          <a:xfrm>
            <a:off x="5567432" y="4083694"/>
            <a:ext cx="5240563" cy="2613076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1" name="Picture 5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D64170B0-DE16-C5A6-D705-8FAB7B61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80"/>
          <a:stretch>
            <a:fillRect/>
          </a:stretch>
        </p:blipFill>
        <p:spPr>
          <a:xfrm>
            <a:off x="1661587" y="1791294"/>
            <a:ext cx="2879117" cy="4467004"/>
          </a:xfrm>
          <a:prstGeom prst="rect">
            <a:avLst/>
          </a:prstGeom>
        </p:spPr>
      </p:pic>
      <p:pic>
        <p:nvPicPr>
          <p:cNvPr id="52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B53E76-F961-6538-519D-C9B1FC8C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0412" b="4630"/>
          <a:stretch>
            <a:fillRect/>
          </a:stretch>
        </p:blipFill>
        <p:spPr>
          <a:xfrm>
            <a:off x="5812940" y="1238261"/>
            <a:ext cx="4849673" cy="2217918"/>
          </a:xfr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8BD0D3-5BD1-33D9-50B2-AE7122BB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59"/>
          <a:stretch>
            <a:fillRect/>
          </a:stretch>
        </p:blipFill>
        <p:spPr>
          <a:xfrm>
            <a:off x="5812941" y="4138432"/>
            <a:ext cx="4632138" cy="24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12AC-A7C9-3449-82D0-96C48D68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3" y="416521"/>
            <a:ext cx="6656295" cy="1035761"/>
          </a:xfrm>
        </p:spPr>
        <p:txBody>
          <a:bodyPr>
            <a:normAutofit/>
          </a:bodyPr>
          <a:lstStyle/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dirty="0"/>
              <a:t>特徵表</a:t>
            </a:r>
            <a:endParaRPr lang="en-TW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56655C-1A04-CD2E-33F1-F0B6CE52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45" y="1772957"/>
            <a:ext cx="11115109" cy="37768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F5E4-0FC5-FB0C-40D8-7D079A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A46C-A7E3-0E44-9091-8FEEF286C746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4417-6809-6A33-3E73-143A8B9C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9C576-7F3D-74CC-09EA-41FA860B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4C9CC-FB27-110A-E347-3D63521A5853}"/>
              </a:ext>
            </a:extLst>
          </p:cNvPr>
          <p:cNvSpPr txBox="1"/>
          <p:nvPr/>
        </p:nvSpPr>
        <p:spPr>
          <a:xfrm>
            <a:off x="4186700" y="5987018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AI/ML </a:t>
            </a:r>
            <a:r>
              <a:rPr lang="zh-TW" altLang="en-US" dirty="0"/>
              <a:t>模型的輸入資料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3D6D6-A79B-E640-22FD-59DF4E24490B}"/>
              </a:ext>
            </a:extLst>
          </p:cNvPr>
          <p:cNvSpPr txBox="1"/>
          <p:nvPr/>
        </p:nvSpPr>
        <p:spPr>
          <a:xfrm>
            <a:off x="684028" y="133574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mart_stroke_features</a:t>
            </a:r>
            <a:endParaRPr lang="en-TW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6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4120DF5-1E84-5BD0-6A22-9FA8AAA629CE}"/>
              </a:ext>
            </a:extLst>
          </p:cNvPr>
          <p:cNvSpPr txBox="1">
            <a:spLocks/>
          </p:cNvSpPr>
          <p:nvPr/>
        </p:nvSpPr>
        <p:spPr>
          <a:xfrm>
            <a:off x="2644282" y="412026"/>
            <a:ext cx="6301414" cy="887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zh-TW" altLang="en-US" dirty="0"/>
              <a:t>星型模型</a:t>
            </a:r>
          </a:p>
        </p:txBody>
      </p:sp>
      <p:pic>
        <p:nvPicPr>
          <p:cNvPr id="6" name="內容版面配置區 5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13A21D78-D214-EC68-0682-BA4FD463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73" y="1899880"/>
            <a:ext cx="5084618" cy="305823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BE6C1-F861-51C2-2837-11729E33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67380"/>
              </p:ext>
            </p:extLst>
          </p:nvPr>
        </p:nvGraphicFramePr>
        <p:xfrm>
          <a:off x="5514109" y="2128674"/>
          <a:ext cx="6575918" cy="28294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8412">
                  <a:extLst>
                    <a:ext uri="{9D8B030D-6E8A-4147-A177-3AD203B41FA5}">
                      <a16:colId xmlns:a16="http://schemas.microsoft.com/office/drawing/2014/main" val="2082043293"/>
                    </a:ext>
                  </a:extLst>
                </a:gridCol>
                <a:gridCol w="2525533">
                  <a:extLst>
                    <a:ext uri="{9D8B030D-6E8A-4147-A177-3AD203B41FA5}">
                      <a16:colId xmlns:a16="http://schemas.microsoft.com/office/drawing/2014/main" val="1265339863"/>
                    </a:ext>
                  </a:extLst>
                </a:gridCol>
                <a:gridCol w="2191973">
                  <a:extLst>
                    <a:ext uri="{9D8B030D-6E8A-4147-A177-3AD203B41FA5}">
                      <a16:colId xmlns:a16="http://schemas.microsoft.com/office/drawing/2014/main" val="3600422510"/>
                    </a:ext>
                  </a:extLst>
                </a:gridCol>
              </a:tblGrid>
              <a:tr h="419177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W" dirty="0"/>
                        <a:t>i</a:t>
                      </a:r>
                      <a:r>
                        <a:rPr lang="en-US" altLang="zh-CN" dirty="0" err="1"/>
                        <a:t>m_patient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Dim_health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Dim_life_style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51339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Patient_key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Health_key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Lifestyle_key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(PK)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44506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Ever_married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46932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Heart_disease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Work_type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60123"/>
                  </a:ext>
                </a:extLst>
              </a:tr>
              <a:tr h="419177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Age_group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Bmi_category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Residence_type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84232"/>
                  </a:ext>
                </a:extLst>
              </a:tr>
              <a:tr h="733560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Glucose_level_category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Smoking_status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0299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E960D3-133D-4380-057A-C7348382226E}"/>
              </a:ext>
            </a:extLst>
          </p:cNvPr>
          <p:cNvCxnSpPr/>
          <p:nvPr/>
        </p:nvCxnSpPr>
        <p:spPr>
          <a:xfrm>
            <a:off x="7260115" y="2732183"/>
            <a:ext cx="198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8767A-2041-8C2C-CFEA-F1A59D14E3E5}"/>
              </a:ext>
            </a:extLst>
          </p:cNvPr>
          <p:cNvCxnSpPr>
            <a:cxnSpLocks/>
          </p:cNvCxnSpPr>
          <p:nvPr/>
        </p:nvCxnSpPr>
        <p:spPr>
          <a:xfrm>
            <a:off x="9219282" y="2741364"/>
            <a:ext cx="7399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5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3FC6-C817-209E-7D5F-DA04578F7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1"/>
            <a:ext cx="5607424" cy="172122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機器學習模組</a:t>
            </a:r>
            <a:br>
              <a:rPr lang="en-US" altLang="zh-TW" dirty="0"/>
            </a:br>
            <a:r>
              <a:rPr lang="en-US" altLang="zh-CN" dirty="0"/>
              <a:t>-</a:t>
            </a:r>
            <a:r>
              <a:rPr lang="zh-TW" altLang="en-US" dirty="0"/>
              <a:t>單獨模型訓練與預測部分</a:t>
            </a:r>
            <a:br>
              <a:rPr lang="en-US" altLang="zh-CN" dirty="0"/>
            </a:br>
            <a:endParaRPr lang="en-TW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36A6-FE79-23A7-5100-05E66667B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35" t="6444" r="4165" b="9994"/>
          <a:stretch>
            <a:fillRect/>
          </a:stretch>
        </p:blipFill>
        <p:spPr>
          <a:xfrm>
            <a:off x="6391106" y="322729"/>
            <a:ext cx="5607424" cy="57659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276E4-1728-A2EB-22CE-2FEBBA37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919B-34C1-E048-B91A-76B87AD65C1F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7C61F-DFC9-4AEA-5874-391B5271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AE555-FC9E-9EE2-5B4E-FA05E881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9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A6EE-1032-1ABA-66C6-7A486395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41" y="449104"/>
            <a:ext cx="7199407" cy="911246"/>
          </a:xfrm>
        </p:spPr>
        <p:txBody>
          <a:bodyPr>
            <a:normAutofit fontScale="90000"/>
          </a:bodyPr>
          <a:lstStyle/>
          <a:p>
            <a:r>
              <a:rPr lang="en-TW" dirty="0"/>
              <a:t>結果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TW" altLang="en-US" sz="2000" b="1" dirty="0"/>
              <a:t>特徵重要性 </a:t>
            </a:r>
            <a:r>
              <a:rPr lang="zh-CN" altLang="en-US" sz="2000" b="1" dirty="0"/>
              <a:t> </a:t>
            </a:r>
            <a:r>
              <a:rPr lang="en-US" altLang="zh-TW" sz="2000" b="1" dirty="0"/>
              <a:t>(</a:t>
            </a:r>
            <a:r>
              <a:rPr lang="en-US" sz="2000" b="1" dirty="0"/>
              <a:t>Feature Importance via SHAP)</a:t>
            </a:r>
            <a:br>
              <a:rPr lang="en-US" sz="1800" b="1" dirty="0"/>
            </a:br>
            <a:endParaRPr lang="en-TW" sz="1800" dirty="0"/>
          </a:p>
        </p:txBody>
      </p:sp>
      <p:pic>
        <p:nvPicPr>
          <p:cNvPr id="8" name="Content Placeholder 7" descr="A graph with text on it&#10;&#10;AI-generated content may be incorrect.">
            <a:extLst>
              <a:ext uri="{FF2B5EF4-FFF2-40B4-BE49-F238E27FC236}">
                <a16:creationId xmlns:a16="http://schemas.microsoft.com/office/drawing/2014/main" id="{D85FC77C-F016-F672-955C-3A25B87B6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88" y="1360350"/>
            <a:ext cx="5984634" cy="35907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F61C-2BCA-E027-77F5-3C3F1D01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1527-2B70-4445-98AC-8AA27966BC8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C818-A448-0BC7-62A3-0FDB967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6868C-3F4F-5FF6-4528-FA8F15FC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A6B21-F250-6ACF-AB6F-6AF6166399BD}"/>
              </a:ext>
            </a:extLst>
          </p:cNvPr>
          <p:cNvSpPr txBox="1"/>
          <p:nvPr/>
        </p:nvSpPr>
        <p:spPr>
          <a:xfrm>
            <a:off x="7722278" y="1569438"/>
            <a:ext cx="2131060" cy="272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zh-TW" altLang="en-US" dirty="0"/>
              <a:t>影響因子：</a:t>
            </a:r>
            <a:endParaRPr lang="en-US" altLang="zh-TW" dirty="0"/>
          </a:p>
          <a:p>
            <a:endParaRPr lang="zh-TW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年齡 </a:t>
            </a:r>
            <a:r>
              <a:rPr lang="en-US" altLang="zh-TW" sz="1600" b="1" dirty="0"/>
              <a:t>(55.7%)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抽菸狀態 </a:t>
            </a:r>
            <a:r>
              <a:rPr lang="en-US" altLang="zh-TW" sz="1600" b="1" dirty="0"/>
              <a:t>(7.2%)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工作型態 </a:t>
            </a:r>
            <a:r>
              <a:rPr lang="en-US" altLang="zh-TW" sz="1600" b="1" dirty="0"/>
              <a:t>(5–6%)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血糖 </a:t>
            </a:r>
            <a:r>
              <a:rPr lang="en-US" altLang="zh-TW" sz="1600" b="1" dirty="0"/>
              <a:t>(5.3%)</a:t>
            </a:r>
            <a:r>
              <a:rPr lang="zh-TW" alt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性別 </a:t>
            </a:r>
            <a:r>
              <a:rPr lang="en-US" altLang="zh-TW" sz="1600" b="1" dirty="0"/>
              <a:t>(3–4%)</a:t>
            </a:r>
            <a:endParaRPr lang="zh-TW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06C32-F65C-454F-11F7-A28A3CC133EC}"/>
              </a:ext>
            </a:extLst>
          </p:cNvPr>
          <p:cNvSpPr txBox="1"/>
          <p:nvPr/>
        </p:nvSpPr>
        <p:spPr>
          <a:xfrm>
            <a:off x="2284228" y="5535558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總結：</a:t>
            </a:r>
            <a:r>
              <a:rPr lang="zh-TW" altLang="en-US" b="1" dirty="0"/>
              <a:t>「年齡、生活型態 </a:t>
            </a:r>
            <a:r>
              <a:rPr lang="en-US" altLang="zh-TW" b="1" dirty="0"/>
              <a:t>(</a:t>
            </a:r>
            <a:r>
              <a:rPr lang="zh-TW" altLang="en-US" b="1" dirty="0"/>
              <a:t>抽菸</a:t>
            </a:r>
            <a:r>
              <a:rPr lang="en-US" altLang="zh-TW" b="1" dirty="0"/>
              <a:t>/</a:t>
            </a:r>
            <a:r>
              <a:rPr lang="zh-TW" altLang="en-US" b="1" dirty="0"/>
              <a:t>工作</a:t>
            </a:r>
            <a:r>
              <a:rPr lang="en-US" altLang="zh-TW" b="1" dirty="0"/>
              <a:t>)</a:t>
            </a:r>
            <a:r>
              <a:rPr lang="zh-TW" altLang="en-US" b="1" dirty="0"/>
              <a:t>、血糖」是最主要的風險因子</a:t>
            </a:r>
            <a:r>
              <a:rPr lang="zh-TW" altLang="en-US" dirty="0"/>
              <a:t>。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378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F305-25D3-D6B9-8964-E69098C3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614" y="457751"/>
            <a:ext cx="5293660" cy="1021219"/>
          </a:xfrm>
        </p:spPr>
        <p:txBody>
          <a:bodyPr>
            <a:normAutofit/>
          </a:bodyPr>
          <a:lstStyle/>
          <a:p>
            <a:r>
              <a:rPr lang="zh-TW" altLang="en-US" dirty="0"/>
              <a:t>機器學習預測平台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A630-C2C7-8EC2-CC10-48C28686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8" y="1822421"/>
            <a:ext cx="6917235" cy="1489217"/>
          </a:xfrm>
        </p:spPr>
        <p:txBody>
          <a:bodyPr/>
          <a:lstStyle/>
          <a:p>
            <a:r>
              <a:rPr lang="en-US" dirty="0"/>
              <a:t>Demo (GitHub Pages) </a:t>
            </a:r>
          </a:p>
          <a:p>
            <a:r>
              <a:rPr lang="en-US" u="sng" dirty="0"/>
              <a:t>https://</a:t>
            </a:r>
            <a:r>
              <a:rPr lang="en-US" u="sng" dirty="0" err="1"/>
              <a:t>dancingpandasa.github.io</a:t>
            </a:r>
            <a:r>
              <a:rPr lang="en-US" u="sng" dirty="0"/>
              <a:t>/</a:t>
            </a:r>
            <a:r>
              <a:rPr lang="en-US" u="sng" dirty="0" err="1"/>
              <a:t>Strokedata</a:t>
            </a:r>
            <a:r>
              <a:rPr lang="en-US" u="sng" dirty="0"/>
              <a:t>/</a:t>
            </a:r>
            <a:r>
              <a:rPr lang="en-US" u="sng" dirty="0" err="1"/>
              <a:t>SAPS.html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BD12B-7876-237B-F731-7967E02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A8C2-BDC2-6B4A-AB21-E213BF452BAA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8AC9-D605-3181-DFC8-5B5BB51C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93D8B-91BA-67B6-3239-D5340501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head with lightning bolts and a pink clou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F99CA490-4CD8-F12E-66AA-932A28AF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35" y="3429000"/>
            <a:ext cx="1905252" cy="190525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27D800-9775-F9AE-2963-5B096E2D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622" y="114300"/>
            <a:ext cx="53975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cartoon people holding up a bar&#10;&#10;AI-generated content may be incorrect.">
            <a:extLst>
              <a:ext uri="{FF2B5EF4-FFF2-40B4-BE49-F238E27FC236}">
                <a16:creationId xmlns:a16="http://schemas.microsoft.com/office/drawing/2014/main" id="{AF854517-81E0-CC5A-BB9D-E93B6203E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55" y="949168"/>
            <a:ext cx="9947506" cy="49596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1DD9-9906-2D8E-7738-3E89E61E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92EC-C773-5044-863F-A9E19C0D3463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42A27-0B0C-0BA1-C925-A3E109DF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58CE-A57E-53E4-880C-152E8341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black background with a logo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609CCD6-03EE-D795-CE4F-766AD9A88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182" y="5221995"/>
            <a:ext cx="1800172" cy="11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8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1E32-9308-5609-6F57-076179CF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3E82-DED3-92C2-4BF5-56F9A482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996F-B9C5-1A6A-F464-D7B18853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E2BC-9EB6-E84D-9BB1-4CDED4E6A8C1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2840-A691-2F90-5A4C-10C42847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ECDC-F4A1-170F-1C80-3FB26795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39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8F18-42AD-F40D-39BB-371D3309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417" y="718356"/>
            <a:ext cx="7705165" cy="1106562"/>
          </a:xfrm>
        </p:spPr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</a:t>
            </a:r>
            <a:r>
              <a:rPr lang="zh-TW" altLang="en-US" dirty="0"/>
              <a:t>分層建模 </a:t>
            </a:r>
            <a:r>
              <a:rPr lang="en-US" altLang="zh-TW" dirty="0"/>
              <a:t>(</a:t>
            </a:r>
            <a:r>
              <a:rPr lang="en-US" dirty="0"/>
              <a:t>Layered Modeling)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ABF4C-C421-EA3A-67E5-B7F754A2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93E92-B420-7345-B92C-ED3DDF20E7CE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F91C-2E0D-C9B9-0CB9-0E5ED89B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75D8-767B-D554-C36D-206190B7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14DD56-3BDF-21F7-43FD-C9A8D528DDE2}"/>
              </a:ext>
            </a:extLst>
          </p:cNvPr>
          <p:cNvGrpSpPr/>
          <p:nvPr/>
        </p:nvGrpSpPr>
        <p:grpSpPr>
          <a:xfrm>
            <a:off x="441565" y="3074417"/>
            <a:ext cx="2119962" cy="1443250"/>
            <a:chOff x="599160" y="4432315"/>
            <a:chExt cx="2119962" cy="122506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E3BEB39-4533-DBB2-C701-FC2FD581DDB3}"/>
                </a:ext>
              </a:extLst>
            </p:cNvPr>
            <p:cNvSpPr/>
            <p:nvPr/>
          </p:nvSpPr>
          <p:spPr>
            <a:xfrm>
              <a:off x="599160" y="4432315"/>
              <a:ext cx="2119962" cy="1225063"/>
            </a:xfrm>
            <a:prstGeom prst="roundRect">
              <a:avLst>
                <a:gd name="adj" fmla="val 13360"/>
              </a:avLst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65FD33-6828-DAD6-61D9-DE374B7F5C82}"/>
                </a:ext>
              </a:extLst>
            </p:cNvPr>
            <p:cNvSpPr txBox="1"/>
            <p:nvPr/>
          </p:nvSpPr>
          <p:spPr>
            <a:xfrm>
              <a:off x="861967" y="4705395"/>
              <a:ext cx="1585690" cy="548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staging (stg)</a:t>
              </a:r>
              <a:br>
                <a:rPr lang="en-US" dirty="0"/>
              </a:br>
              <a:r>
                <a:rPr lang="zh-TW" altLang="en-US" dirty="0"/>
                <a:t>清洗 </a:t>
              </a:r>
              <a:r>
                <a:rPr lang="en-US" altLang="zh-TW" dirty="0"/>
                <a:t>+ </a:t>
              </a:r>
              <a:r>
                <a:rPr lang="zh-TW" altLang="en-US" dirty="0"/>
                <a:t>標準化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753C-0D94-8778-1532-2C09CA10787D}"/>
              </a:ext>
            </a:extLst>
          </p:cNvPr>
          <p:cNvGrpSpPr/>
          <p:nvPr/>
        </p:nvGrpSpPr>
        <p:grpSpPr>
          <a:xfrm>
            <a:off x="3803194" y="3073685"/>
            <a:ext cx="3163447" cy="1563353"/>
            <a:chOff x="3498354" y="4432314"/>
            <a:chExt cx="3163447" cy="132700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3772630-70E0-E7B0-4E0A-4E953C0DC985}"/>
                </a:ext>
              </a:extLst>
            </p:cNvPr>
            <p:cNvSpPr/>
            <p:nvPr/>
          </p:nvSpPr>
          <p:spPr>
            <a:xfrm>
              <a:off x="3498354" y="4432314"/>
              <a:ext cx="3163447" cy="1327009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5E5B13-8B98-FFE4-3C3A-90749A4A1400}"/>
                </a:ext>
              </a:extLst>
            </p:cNvPr>
            <p:cNvSpPr txBox="1"/>
            <p:nvPr/>
          </p:nvSpPr>
          <p:spPr>
            <a:xfrm>
              <a:off x="3995959" y="4635115"/>
              <a:ext cx="2262158" cy="783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intermediate (int)</a:t>
              </a:r>
              <a:endParaRPr lang="en-US" dirty="0"/>
            </a:p>
            <a:p>
              <a:pPr algn="ctr"/>
              <a:r>
                <a:rPr lang="zh-TW" altLang="en-US" dirty="0"/>
                <a:t>衍生欄位、特徵工程</a:t>
              </a:r>
            </a:p>
            <a:p>
              <a:endParaRPr lang="en-TW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46A13-9530-48C8-D49E-3613F38644E6}"/>
              </a:ext>
            </a:extLst>
          </p:cNvPr>
          <p:cNvGrpSpPr/>
          <p:nvPr/>
        </p:nvGrpSpPr>
        <p:grpSpPr>
          <a:xfrm>
            <a:off x="8208307" y="3073684"/>
            <a:ext cx="2872069" cy="1443794"/>
            <a:chOff x="7899025" y="4533799"/>
            <a:chExt cx="2872069" cy="122552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F10A63-8B27-B88D-1238-A8259CD5B61A}"/>
                </a:ext>
              </a:extLst>
            </p:cNvPr>
            <p:cNvSpPr/>
            <p:nvPr/>
          </p:nvSpPr>
          <p:spPr>
            <a:xfrm>
              <a:off x="7899025" y="4533799"/>
              <a:ext cx="2872069" cy="1225525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C2AFD0-AFFF-38F1-3F60-CD05A8127066}"/>
                </a:ext>
              </a:extLst>
            </p:cNvPr>
            <p:cNvSpPr txBox="1"/>
            <p:nvPr/>
          </p:nvSpPr>
          <p:spPr>
            <a:xfrm>
              <a:off x="8181538" y="4723894"/>
              <a:ext cx="2307042" cy="783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mart</a:t>
              </a:r>
              <a:endParaRPr lang="en-US" dirty="0"/>
            </a:p>
            <a:p>
              <a:pPr algn="ctr"/>
              <a:r>
                <a:rPr lang="zh-TW" altLang="en-US" dirty="0"/>
                <a:t>聚合，提供分析與 </a:t>
              </a:r>
              <a:r>
                <a:rPr lang="en-US" dirty="0"/>
                <a:t>BI</a:t>
              </a:r>
            </a:p>
            <a:p>
              <a:endParaRPr lang="en-TW" dirty="0"/>
            </a:p>
          </p:txBody>
        </p:sp>
      </p:grpSp>
      <p:pic>
        <p:nvPicPr>
          <p:cNvPr id="19" name="Picture 18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05F80095-E818-5F8D-F7C6-8531D5E6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67" y="3532090"/>
            <a:ext cx="791521" cy="742664"/>
          </a:xfrm>
          <a:prstGeom prst="rect">
            <a:avLst/>
          </a:prstGeom>
        </p:spPr>
      </p:pic>
      <p:pic>
        <p:nvPicPr>
          <p:cNvPr id="20" name="Picture 19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38F21C24-2823-CD58-87F3-49D563C0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45" y="3478301"/>
            <a:ext cx="791521" cy="742664"/>
          </a:xfrm>
          <a:prstGeom prst="rect">
            <a:avLst/>
          </a:prstGeom>
        </p:spPr>
      </p:pic>
      <p:pic>
        <p:nvPicPr>
          <p:cNvPr id="24" name="Picture 23" descr="A cloud computing and a file&#10;&#10;AI-generated content may be incorrect.">
            <a:extLst>
              <a:ext uri="{FF2B5EF4-FFF2-40B4-BE49-F238E27FC236}">
                <a16:creationId xmlns:a16="http://schemas.microsoft.com/office/drawing/2014/main" id="{8C51A8DC-5D03-F7EC-434D-AADB7589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474" y="572557"/>
            <a:ext cx="1959957" cy="19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5866-8B56-8DD9-A51E-8079C85C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0A34-C72A-3447-93A1-5A6577E8B62C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DBCE1-2565-4E2F-8958-89F54265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0CAD-A978-B737-8D1A-C65AB66C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A1E5C-C48F-0C91-462B-453B05B8691F}"/>
              </a:ext>
            </a:extLst>
          </p:cNvPr>
          <p:cNvSpPr txBox="1"/>
          <p:nvPr/>
        </p:nvSpPr>
        <p:spPr>
          <a:xfrm>
            <a:off x="2284228" y="326538"/>
            <a:ext cx="5515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數據管線</a:t>
            </a:r>
            <a:r>
              <a:rPr lang="zh-CN" altLang="en-US" sz="2800" dirty="0"/>
              <a:t> </a:t>
            </a:r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Data Pipeline</a:t>
            </a:r>
            <a:endParaRPr lang="en-TW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31" name="Picture 30" descr="A black and white logo&#10;&#10;AI-generated content may be incorrect.">
            <a:extLst>
              <a:ext uri="{FF2B5EF4-FFF2-40B4-BE49-F238E27FC236}">
                <a16:creationId xmlns:a16="http://schemas.microsoft.com/office/drawing/2014/main" id="{BB9899E3-5035-AB2D-4008-55675CA2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461" y="1186359"/>
            <a:ext cx="2020238" cy="20202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1180A29-FB7B-CE64-A70F-B9E93D384C84}"/>
              </a:ext>
            </a:extLst>
          </p:cNvPr>
          <p:cNvGrpSpPr/>
          <p:nvPr/>
        </p:nvGrpSpPr>
        <p:grpSpPr>
          <a:xfrm>
            <a:off x="5950691" y="1423135"/>
            <a:ext cx="1316384" cy="1546686"/>
            <a:chOff x="4809339" y="1377268"/>
            <a:chExt cx="2174487" cy="2622566"/>
          </a:xfrm>
        </p:grpSpPr>
        <p:pic>
          <p:nvPicPr>
            <p:cNvPr id="33" name="Picture 3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F284EA8-0EA9-018B-9279-BF1177831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9339" y="1377268"/>
              <a:ext cx="2174487" cy="21744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9820C0-3098-F759-895E-8DDD96E48A9F}"/>
                </a:ext>
              </a:extLst>
            </p:cNvPr>
            <p:cNvSpPr txBox="1"/>
            <p:nvPr/>
          </p:nvSpPr>
          <p:spPr>
            <a:xfrm>
              <a:off x="5351926" y="3504917"/>
              <a:ext cx="1138337" cy="49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ETL</a:t>
              </a:r>
              <a:endParaRPr lang="en-TW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79ADD2-C75C-6D3D-6090-163DF990BDB3}"/>
              </a:ext>
            </a:extLst>
          </p:cNvPr>
          <p:cNvGrpSpPr/>
          <p:nvPr/>
        </p:nvGrpSpPr>
        <p:grpSpPr>
          <a:xfrm>
            <a:off x="9048268" y="1291748"/>
            <a:ext cx="1316384" cy="1532131"/>
            <a:chOff x="8453179" y="1549642"/>
            <a:chExt cx="2155754" cy="2377181"/>
          </a:xfrm>
        </p:grpSpPr>
        <p:pic>
          <p:nvPicPr>
            <p:cNvPr id="29" name="Picture 28" descr="A blue circle with black lines&#10;&#10;AI-generated content may be incorrect.">
              <a:extLst>
                <a:ext uri="{FF2B5EF4-FFF2-40B4-BE49-F238E27FC236}">
                  <a16:creationId xmlns:a16="http://schemas.microsoft.com/office/drawing/2014/main" id="{0010FCF4-C0E5-1897-A04B-91AE0499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3657" y="1549642"/>
              <a:ext cx="1955276" cy="195527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120D5-6528-27C3-DC8B-A46E3FF99A9A}"/>
                </a:ext>
              </a:extLst>
            </p:cNvPr>
            <p:cNvSpPr txBox="1"/>
            <p:nvPr/>
          </p:nvSpPr>
          <p:spPr>
            <a:xfrm>
              <a:off x="8453179" y="3581555"/>
              <a:ext cx="2069507" cy="345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DATA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WAREHOUSE</a:t>
              </a:r>
              <a:endParaRPr lang="en-TW" sz="1400" dirty="0"/>
            </a:p>
          </p:txBody>
        </p:sp>
      </p:grpSp>
      <p:pic>
        <p:nvPicPr>
          <p:cNvPr id="44" name="Picture 43" descr="A purple arrow with white border&#10;&#10;AI-generated content may be incorrect.">
            <a:extLst>
              <a:ext uri="{FF2B5EF4-FFF2-40B4-BE49-F238E27FC236}">
                <a16:creationId xmlns:a16="http://schemas.microsoft.com/office/drawing/2014/main" id="{807133E4-AF40-5071-0AC6-9DDFC7F3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82" y="1818416"/>
            <a:ext cx="1040113" cy="756123"/>
          </a:xfrm>
          <a:prstGeom prst="rect">
            <a:avLst/>
          </a:prstGeom>
        </p:spPr>
      </p:pic>
      <p:pic>
        <p:nvPicPr>
          <p:cNvPr id="45" name="Picture 44" descr="A purple arrow with white border&#10;&#10;AI-generated content may be incorrect.">
            <a:extLst>
              <a:ext uri="{FF2B5EF4-FFF2-40B4-BE49-F238E27FC236}">
                <a16:creationId xmlns:a16="http://schemas.microsoft.com/office/drawing/2014/main" id="{E6AC2346-DA1E-F740-41C2-05BBC0C4D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255" y="1815197"/>
            <a:ext cx="1048970" cy="762562"/>
          </a:xfrm>
          <a:prstGeom prst="rect">
            <a:avLst/>
          </a:prstGeom>
        </p:spPr>
      </p:pic>
      <p:pic>
        <p:nvPicPr>
          <p:cNvPr id="18" name="Picture 1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822A41AD-94E1-08DF-D23E-FB7F0CFD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12" t="5482" r="2165" b="14113"/>
          <a:stretch>
            <a:fillRect/>
          </a:stretch>
        </p:blipFill>
        <p:spPr>
          <a:xfrm>
            <a:off x="711159" y="3058268"/>
            <a:ext cx="11173388" cy="32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2E70-2E6E-94B6-E3C0-577B3028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34" y="1371600"/>
            <a:ext cx="8238565" cy="5192161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衛生福利部</a:t>
            </a:r>
            <a:r>
              <a:rPr lang="en-US" altLang="zh-TW" sz="2800" dirty="0"/>
              <a:t>–</a:t>
            </a:r>
            <a:r>
              <a:rPr lang="zh-TW" altLang="en-US" sz="2800" dirty="0"/>
              <a:t>腦血管疾病死亡資料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r>
              <a:rPr lang="en-US" altLang="zh-CN" sz="2800" dirty="0"/>
              <a:t>Kaggle – Stroke Prediction Dataset</a:t>
            </a:r>
            <a:br>
              <a:rPr lang="en-US" altLang="zh-CN" sz="2800" dirty="0"/>
            </a:br>
            <a:br>
              <a:rPr lang="en-US" altLang="zh-CN" sz="2800" dirty="0"/>
            </a:br>
            <a:br>
              <a:rPr lang="en-US" altLang="zh-CN" sz="2800" dirty="0"/>
            </a:br>
            <a:r>
              <a:rPr lang="en-US" sz="2800" dirty="0" err="1"/>
              <a:t>PowerBI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en-US" sz="2800" dirty="0"/>
              <a:t> </a:t>
            </a:r>
            <a:r>
              <a:rPr lang="zh-TW" altLang="en-US" sz="2800" dirty="0"/>
              <a:t>可視化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br>
              <a:rPr lang="en-US" altLang="zh-CN" sz="2800" dirty="0"/>
            </a:br>
            <a:br>
              <a:rPr lang="zh-TW" altLang="en-US" sz="2800" dirty="0"/>
            </a:br>
            <a:r>
              <a:rPr lang="zh-TW" altLang="en-US" sz="2800" dirty="0"/>
              <a:t>腦血管疾病風險預測平台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r>
              <a:rPr lang="zh-TW" altLang="en-US" sz="2800" dirty="0"/>
              <a:t>簡報</a:t>
            </a:r>
            <a:r>
              <a:rPr lang="en-US" altLang="zh-TW" sz="2800" dirty="0"/>
              <a:t>				</a:t>
            </a:r>
            <a:r>
              <a:rPr lang="en-US" altLang="zh-CN" sz="2800" dirty="0" err="1"/>
              <a:t>Github</a:t>
            </a:r>
            <a:r>
              <a:rPr lang="en-US" altLang="zh-TW" sz="2800" dirty="0"/>
              <a:t>	</a:t>
            </a:r>
            <a:br>
              <a:rPr lang="zh-TW" altLang="en-US" sz="2800" dirty="0"/>
            </a:br>
            <a:endParaRPr lang="en-TW" sz="2800" dirty="0"/>
          </a:p>
        </p:txBody>
      </p:sp>
      <p:pic>
        <p:nvPicPr>
          <p:cNvPr id="5" name="Content Placeholder 4" descr="A circular logo with text and symbols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5C96527C-B18D-5F84-561D-0531C1AA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8344" y="1385807"/>
            <a:ext cx="604357" cy="604357"/>
          </a:xfrm>
        </p:spPr>
      </p:pic>
      <p:pic>
        <p:nvPicPr>
          <p:cNvPr id="7" name="Picture 6" descr="A diagram of a server&#10;&#10;AI-generated content may be incorrect.">
            <a:extLst>
              <a:ext uri="{FF2B5EF4-FFF2-40B4-BE49-F238E27FC236}">
                <a16:creationId xmlns:a16="http://schemas.microsoft.com/office/drawing/2014/main" id="{459FE461-F0CE-7352-DCF7-62319BE5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66" y="2381171"/>
            <a:ext cx="737520" cy="734570"/>
          </a:xfrm>
          <a:prstGeom prst="rect">
            <a:avLst/>
          </a:prstGeom>
        </p:spPr>
      </p:pic>
      <p:pic>
        <p:nvPicPr>
          <p:cNvPr id="9" name="Picture 8" descr="A clipboard with a gear and a graph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7CC335D2-62AB-3B63-D4EB-1D00F50C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555" y="4625788"/>
            <a:ext cx="846404" cy="846404"/>
          </a:xfrm>
          <a:prstGeom prst="rect">
            <a:avLst/>
          </a:prstGeom>
        </p:spPr>
      </p:pic>
      <p:pic>
        <p:nvPicPr>
          <p:cNvPr id="11" name="Picture 10" descr="A computer and phone with pie charts on screen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A1A1C81C-C4A5-40E0-1609-F16A6EDEE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809" y="3391689"/>
            <a:ext cx="958150" cy="958150"/>
          </a:xfrm>
          <a:prstGeom prst="rect">
            <a:avLst/>
          </a:prstGeom>
        </p:spPr>
      </p:pic>
      <p:pic>
        <p:nvPicPr>
          <p:cNvPr id="13" name="Picture 12" descr="A person pointing at a graph on a white board&#10;&#10;AI-generated content may be incorrect.">
            <a:extLst>
              <a:ext uri="{FF2B5EF4-FFF2-40B4-BE49-F238E27FC236}">
                <a16:creationId xmlns:a16="http://schemas.microsoft.com/office/drawing/2014/main" id="{5792F85B-38B7-31CC-0AB6-525EEF3BC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908" y="5766216"/>
            <a:ext cx="958149" cy="95814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3E9400D-66F6-7D98-A96D-38C7ED4E2EB6}"/>
              </a:ext>
            </a:extLst>
          </p:cNvPr>
          <p:cNvSpPr txBox="1">
            <a:spLocks/>
          </p:cNvSpPr>
          <p:nvPr/>
        </p:nvSpPr>
        <p:spPr>
          <a:xfrm>
            <a:off x="2303928" y="350381"/>
            <a:ext cx="5293660" cy="1021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相關資料鏈接</a:t>
            </a:r>
          </a:p>
          <a:p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17" name="Picture 16" descr="A black background with a logo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6E8E9087-E656-2408-633B-A309AC7BE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0758" y="5431687"/>
            <a:ext cx="2051424" cy="12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C01-F572-0871-F0D7-92AE8454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</a:t>
            </a:r>
            <a:r>
              <a:rPr lang="en-US" altLang="zh-CN" dirty="0"/>
              <a:t>-</a:t>
            </a:r>
            <a:r>
              <a:rPr lang="zh-TW" altLang="en-US" dirty="0"/>
              <a:t>建模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DC0FF-C2D0-1AA6-46FE-3074C27E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B07FC-E20B-F449-B3C3-B10D5B8DC153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AE52-7E8E-109F-3E5F-A3E55058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2DC97-2C72-40A7-3493-BC4C780C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F9EBB-69F0-471A-5597-717257723483}"/>
              </a:ext>
            </a:extLst>
          </p:cNvPr>
          <p:cNvSpPr txBox="1"/>
          <p:nvPr/>
        </p:nvSpPr>
        <p:spPr>
          <a:xfrm>
            <a:off x="1092018" y="4886234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🤖 </a:t>
            </a:r>
            <a:r>
              <a:rPr lang="en-US" b="1" dirty="0"/>
              <a:t>AI / ML </a:t>
            </a:r>
            <a:r>
              <a:rPr lang="zh-TW" altLang="en-US" b="1" dirty="0"/>
              <a:t>模型</a:t>
            </a:r>
            <a:r>
              <a:rPr lang="zh-TW" altLang="en-US" dirty="0"/>
              <a:t>：</a:t>
            </a:r>
          </a:p>
          <a:p>
            <a:pPr lvl="1"/>
            <a:r>
              <a:rPr lang="en-US" dirty="0"/>
              <a:t>Logistic Regression → </a:t>
            </a:r>
            <a:r>
              <a:rPr lang="zh-TW" altLang="en-US" dirty="0"/>
              <a:t>解釋性好，適合二分類</a:t>
            </a:r>
          </a:p>
          <a:p>
            <a:pPr lvl="1"/>
            <a:r>
              <a:rPr lang="en-US" dirty="0"/>
              <a:t>Random Forest → </a:t>
            </a:r>
            <a:r>
              <a:rPr lang="zh-TW" altLang="en-US" dirty="0"/>
              <a:t>非線性，適合找出重要特徵</a:t>
            </a:r>
          </a:p>
          <a:p>
            <a:endParaRPr lang="en-TW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CC315B-4807-E100-32E7-D9E0649CC5E7}"/>
              </a:ext>
            </a:extLst>
          </p:cNvPr>
          <p:cNvSpPr/>
          <p:nvPr/>
        </p:nvSpPr>
        <p:spPr>
          <a:xfrm>
            <a:off x="1052833" y="2459967"/>
            <a:ext cx="2850567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2663E-BD77-A326-8AFD-CE3C4F33666B}"/>
              </a:ext>
            </a:extLst>
          </p:cNvPr>
          <p:cNvSpPr txBox="1"/>
          <p:nvPr/>
        </p:nvSpPr>
        <p:spPr>
          <a:xfrm>
            <a:off x="1388861" y="2743876"/>
            <a:ext cx="226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Logistic Regression</a:t>
            </a:r>
            <a:endParaRPr lang="en-US" dirty="0"/>
          </a:p>
          <a:p>
            <a:pPr algn="ctr"/>
            <a:r>
              <a:rPr lang="zh-TW" altLang="en-US" dirty="0"/>
              <a:t>基準模型</a:t>
            </a:r>
          </a:p>
          <a:p>
            <a:endParaRPr lang="en-TW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82D2C-5EC3-4656-4E80-E5B3EDA1A53B}"/>
              </a:ext>
            </a:extLst>
          </p:cNvPr>
          <p:cNvSpPr txBox="1"/>
          <p:nvPr/>
        </p:nvSpPr>
        <p:spPr>
          <a:xfrm>
            <a:off x="4984762" y="2743876"/>
            <a:ext cx="1782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Forest</a:t>
            </a:r>
            <a:endParaRPr lang="en-US" dirty="0"/>
          </a:p>
          <a:p>
            <a:pPr algn="ctr"/>
            <a:r>
              <a:rPr lang="zh-TW" altLang="en-US" dirty="0"/>
              <a:t>非線性關係</a:t>
            </a:r>
          </a:p>
          <a:p>
            <a:endParaRPr lang="en-TW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D7C2A-C74B-84BF-1CCC-8C1E8895F08D}"/>
              </a:ext>
            </a:extLst>
          </p:cNvPr>
          <p:cNvSpPr txBox="1"/>
          <p:nvPr/>
        </p:nvSpPr>
        <p:spPr>
          <a:xfrm>
            <a:off x="8147696" y="274387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XGBoost</a:t>
            </a:r>
            <a:endParaRPr lang="en-US" b="1" dirty="0"/>
          </a:p>
          <a:p>
            <a:r>
              <a:rPr lang="zh-TW" altLang="en-US" dirty="0"/>
              <a:t>梯度提升，擅長處理不平衡</a:t>
            </a:r>
          </a:p>
          <a:p>
            <a:endParaRPr lang="en-TW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344A361-65A7-9FC0-8D2C-FCB98EC9983C}"/>
              </a:ext>
            </a:extLst>
          </p:cNvPr>
          <p:cNvSpPr/>
          <p:nvPr/>
        </p:nvSpPr>
        <p:spPr>
          <a:xfrm>
            <a:off x="4445927" y="2498301"/>
            <a:ext cx="2850567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34A7AC-7E57-E415-D1A3-142C78D7D8B8}"/>
              </a:ext>
            </a:extLst>
          </p:cNvPr>
          <p:cNvSpPr/>
          <p:nvPr/>
        </p:nvSpPr>
        <p:spPr>
          <a:xfrm>
            <a:off x="8110881" y="2473414"/>
            <a:ext cx="3028286" cy="151528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5B82324-81EA-2555-7340-CF227F9C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4539851"/>
            <a:ext cx="10616610" cy="1401978"/>
          </a:xfrm>
        </p:spPr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5906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26FE-535B-0082-DED6-B51F18EC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中風風險預測 </a:t>
            </a:r>
            <a:r>
              <a:rPr lang="en-US" altLang="zh-TW" dirty="0"/>
              <a:t>– </a:t>
            </a:r>
            <a:r>
              <a:rPr lang="zh-TW" altLang="en-US" dirty="0"/>
              <a:t>模型比較</a:t>
            </a:r>
            <a:endParaRPr lang="en-TW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0ED5A4-ECE5-CD15-37A1-08C1C34D4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86371"/>
              </p:ext>
            </p:extLst>
          </p:nvPr>
        </p:nvGraphicFramePr>
        <p:xfrm>
          <a:off x="421342" y="2693642"/>
          <a:ext cx="11349316" cy="3411325"/>
        </p:xfrm>
        <a:graphic>
          <a:graphicData uri="http://schemas.openxmlformats.org/drawingml/2006/table">
            <a:tbl>
              <a:tblPr/>
              <a:tblGrid>
                <a:gridCol w="2837329">
                  <a:extLst>
                    <a:ext uri="{9D8B030D-6E8A-4147-A177-3AD203B41FA5}">
                      <a16:colId xmlns:a16="http://schemas.microsoft.com/office/drawing/2014/main" val="1020630534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1197614671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691148413"/>
                    </a:ext>
                  </a:extLst>
                </a:gridCol>
                <a:gridCol w="2837329">
                  <a:extLst>
                    <a:ext uri="{9D8B030D-6E8A-4147-A177-3AD203B41FA5}">
                      <a16:colId xmlns:a16="http://schemas.microsoft.com/office/drawing/2014/main" val="2807069071"/>
                    </a:ext>
                  </a:extLst>
                </a:gridCol>
              </a:tblGrid>
              <a:tr h="368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模型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定位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原理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特色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83835"/>
                  </a:ext>
                </a:extLst>
              </a:tr>
              <a:tr h="921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📈 </a:t>
                      </a:r>
                      <a:r>
                        <a:rPr lang="en-US" sz="1600" b="1"/>
                        <a:t>Logistic Regression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邏輯迴歸）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/>
                        <a:t>基準模型</a:t>
                      </a:r>
                      <a:r>
                        <a:rPr lang="en-US" altLang="zh-TW" sz="1600" dirty="0"/>
                        <a:t>(</a:t>
                      </a:r>
                      <a:r>
                        <a:rPr lang="en-US" sz="1600" dirty="0"/>
                        <a:t>Baseline)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使用 </a:t>
                      </a:r>
                      <a:r>
                        <a:rPr lang="en-US" sz="1600" b="1"/>
                        <a:t>Sigmoid </a:t>
                      </a:r>
                      <a:r>
                        <a:rPr lang="zh-TW" altLang="en-US" sz="1600" b="1"/>
                        <a:t>函數</a:t>
                      </a:r>
                      <a:r>
                        <a:rPr lang="zh-TW" altLang="en-US" sz="1600"/>
                        <a:t>，將輸出轉為 </a:t>
                      </a:r>
                      <a:r>
                        <a:rPr lang="en-US" altLang="zh-TW" sz="1600"/>
                        <a:t>0~1 </a:t>
                      </a:r>
                      <a:r>
                        <a:rPr lang="zh-TW" altLang="en-US" sz="1600"/>
                        <a:t>機率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可解釋性高</a:t>
                      </a: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計算快速⚠️ 只能捕捉線性關係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63945"/>
                  </a:ext>
                </a:extLst>
              </a:tr>
              <a:tr h="921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🌲 </a:t>
                      </a:r>
                      <a:r>
                        <a:rPr lang="en-US" sz="1600" b="1"/>
                        <a:t>Random Forest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隨機森林）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非線性集成模型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建立多棵決策樹，透過 </a:t>
                      </a:r>
                      <a:r>
                        <a:rPr lang="zh-TW" altLang="en-US" sz="1600" b="1"/>
                        <a:t>投票機制</a:t>
                      </a:r>
                      <a:r>
                        <a:rPr lang="zh-TW" altLang="en-US" sz="1600"/>
                        <a:t> 得出結果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能處理非線性關係</a:t>
                      </a:r>
                      <a:r>
                        <a:rPr lang="en-TW" sz="1600"/>
                        <a:t>✅ </a:t>
                      </a:r>
                      <a:r>
                        <a:rPr lang="zh-TW" altLang="en-US" sz="1600"/>
                        <a:t>抗過擬合能力強⚠️ 對不平衡資料敏感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406483"/>
                  </a:ext>
                </a:extLst>
              </a:tr>
              <a:tr h="11985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/>
                        <a:t>🚀 </a:t>
                      </a:r>
                      <a:r>
                        <a:rPr lang="en-US" sz="1600" b="1"/>
                        <a:t>XGBoost</a:t>
                      </a:r>
                      <a:r>
                        <a:rPr lang="en-US" sz="1600"/>
                        <a:t>（</a:t>
                      </a:r>
                      <a:r>
                        <a:rPr lang="zh-TW" altLang="en-US" sz="1600"/>
                        <a:t>梯度提升樹）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梯度提升演算法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/>
                        <a:t>一棵棵樹逐步修正前一棵樹的錯誤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1600" dirty="0"/>
                        <a:t>✅ </a:t>
                      </a:r>
                      <a:r>
                        <a:rPr lang="en-US" sz="1600" dirty="0"/>
                        <a:t>Kaggle </a:t>
                      </a:r>
                      <a:r>
                        <a:rPr lang="zh-TW" altLang="en-US" sz="1600" dirty="0"/>
                        <a:t>常勝軍</a:t>
                      </a:r>
                      <a:r>
                        <a:rPr lang="en-TW" sz="1600" dirty="0"/>
                        <a:t>✅ </a:t>
                      </a:r>
                      <a:r>
                        <a:rPr lang="zh-TW" altLang="en-US" sz="1600" dirty="0"/>
                        <a:t>擅長高維 </a:t>
                      </a:r>
                      <a:r>
                        <a:rPr lang="en-US" altLang="zh-TW" sz="1600" dirty="0"/>
                        <a:t>&amp; </a:t>
                      </a:r>
                      <a:r>
                        <a:rPr lang="zh-TW" altLang="en-US" sz="1600" dirty="0"/>
                        <a:t>不平衡資料⚠️ 需要調參，訓練時間較長</a:t>
                      </a:r>
                    </a:p>
                  </a:txBody>
                  <a:tcPr marL="91431" marR="91431"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21672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5CA6-C8C2-67A6-D7BA-256EE10F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369F-565C-5C48-B107-6981013767C1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1CA0-05BD-A9F5-F24D-A02ED68F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BED3-2EC2-80DB-8085-42472E80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1B67-E742-7425-F5FC-CA3EB8FD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Logistic Regression (</a:t>
            </a:r>
            <a:r>
              <a:rPr lang="zh-TW" altLang="en-US" b="1" dirty="0"/>
              <a:t>邏輯迴歸</a:t>
            </a:r>
            <a:r>
              <a:rPr lang="en-US" altLang="zh-TW" b="1" dirty="0"/>
              <a:t>)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8" name="Content Placeholder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1BA15F8-771A-E133-C5A3-D0E0808B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33"/>
          <a:stretch>
            <a:fillRect/>
          </a:stretch>
        </p:blipFill>
        <p:spPr>
          <a:xfrm>
            <a:off x="1195482" y="2393575"/>
            <a:ext cx="9278251" cy="3240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B8F9-0E9F-55B4-5BC8-5C5202A0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1FFB-3F9A-0A4A-975A-D6EE9590F06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7AE3-FA46-E19D-6CBC-335C3D8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50014-922B-BD84-6CB5-23D27A08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9FBB-8987-7DD6-D767-DCF77F5C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228" y="510364"/>
            <a:ext cx="5392956" cy="12108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 AI </a:t>
            </a:r>
            <a:r>
              <a:rPr lang="zh-TW" altLang="en-US" b="1" dirty="0"/>
              <a:t>學習與模型分析成果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89BD3-CA9E-5BA7-2B85-75D679EA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25E9-2DFF-1448-9F9B-28BB4E45075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F8CF-8954-9817-41E6-CA629EAE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3C883-1D09-4466-4520-B4F67439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 descr="A graph of a curve&#10;&#10;AI-generated content may be incorrect.">
            <a:extLst>
              <a:ext uri="{FF2B5EF4-FFF2-40B4-BE49-F238E27FC236}">
                <a16:creationId xmlns:a16="http://schemas.microsoft.com/office/drawing/2014/main" id="{85508ABA-0F03-03B1-4FB8-3B714C8D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00" y="1460998"/>
            <a:ext cx="5392956" cy="404471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4A158F-6149-DE9E-3ACA-81AF748FA3CD}"/>
              </a:ext>
            </a:extLst>
          </p:cNvPr>
          <p:cNvSpPr/>
          <p:nvPr/>
        </p:nvSpPr>
        <p:spPr>
          <a:xfrm>
            <a:off x="6579165" y="1721223"/>
            <a:ext cx="4825140" cy="3913095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2A5A5-85E1-95F5-221C-6EDD64524263}"/>
              </a:ext>
            </a:extLst>
          </p:cNvPr>
          <p:cNvSpPr txBox="1"/>
          <p:nvPr/>
        </p:nvSpPr>
        <p:spPr>
          <a:xfrm>
            <a:off x="6615815" y="2186194"/>
            <a:ext cx="4788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模型比較</a:t>
            </a:r>
            <a:endParaRPr lang="zh-TW" altLang="en-US" dirty="0"/>
          </a:p>
          <a:p>
            <a:r>
              <a:rPr lang="zh-TW" altLang="en-US" dirty="0"/>
              <a:t>測試 </a:t>
            </a:r>
            <a:r>
              <a:rPr lang="en-US" dirty="0"/>
              <a:t>LR / RF / XGB</a:t>
            </a:r>
          </a:p>
          <a:p>
            <a:endParaRPr lang="en-US" dirty="0">
              <a:effectLst/>
            </a:endParaRPr>
          </a:p>
          <a:p>
            <a:pPr lvl="1"/>
            <a:r>
              <a:rPr lang="en-US" dirty="0"/>
              <a:t>Logistic Regression (</a:t>
            </a:r>
            <a:r>
              <a:rPr lang="zh-TW" altLang="en-US" b="1" dirty="0"/>
              <a:t>最佳 </a:t>
            </a:r>
            <a:r>
              <a:rPr lang="en-US" b="1" dirty="0"/>
              <a:t>AUC = 0.8351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 Forest (AUC = 0.7711)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(AUC = 0.7708)</a:t>
            </a:r>
          </a:p>
          <a:p>
            <a:endParaRPr lang="en-US" dirty="0"/>
          </a:p>
          <a:p>
            <a:r>
              <a:rPr lang="zh-TW" altLang="en-US" b="1" dirty="0"/>
              <a:t>最佳模型：</a:t>
            </a:r>
            <a:r>
              <a:rPr lang="en-US" b="1" dirty="0"/>
              <a:t>Logistic Regression (AUC=0.835)</a:t>
            </a:r>
            <a:endParaRPr lang="en-US" dirty="0"/>
          </a:p>
          <a:p>
            <a:r>
              <a:rPr lang="zh-TW" altLang="en-US" dirty="0"/>
              <a:t>強項：能有效偵測少數樣本（</a:t>
            </a:r>
            <a:r>
              <a:rPr lang="en-US" dirty="0"/>
              <a:t>Recall </a:t>
            </a:r>
            <a:r>
              <a:rPr lang="zh-TW" altLang="en-US" dirty="0"/>
              <a:t>高）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313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E64B-9100-5C19-4B95-9A0DC1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混淆矩陣</a:t>
            </a:r>
            <a:endParaRPr lang="en-TW" dirty="0"/>
          </a:p>
        </p:txBody>
      </p:sp>
      <p:pic>
        <p:nvPicPr>
          <p:cNvPr id="8" name="Content Placeholder 7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8CED5B48-D229-A41A-EC65-AC57E3DC2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556" y="2460366"/>
            <a:ext cx="5194645" cy="38959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F2C5-43BF-B5A5-642C-2DA8B158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D2BA-4BE4-AA43-8038-FCE571AAA042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4AC2-6AB3-C9D1-0D3C-A1EC3404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DFC2F-38B9-7073-05E1-CD26FB3C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E985-9683-456D-CA38-FA9EA00F6808}"/>
              </a:ext>
            </a:extLst>
          </p:cNvPr>
          <p:cNvSpPr txBox="1"/>
          <p:nvPr/>
        </p:nvSpPr>
        <p:spPr>
          <a:xfrm>
            <a:off x="7943850" y="219075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準確性</a:t>
            </a:r>
          </a:p>
          <a:p>
            <a:endParaRPr lang="en-TW" dirty="0"/>
          </a:p>
        </p:txBody>
      </p:sp>
      <p:pic>
        <p:nvPicPr>
          <p:cNvPr id="11" name="Picture 10" descr="A black text with red text&#10;&#10;AI-generated content may be incorrect.">
            <a:extLst>
              <a:ext uri="{FF2B5EF4-FFF2-40B4-BE49-F238E27FC236}">
                <a16:creationId xmlns:a16="http://schemas.microsoft.com/office/drawing/2014/main" id="{A8A35E3B-6679-E3EE-A679-C9CAF3F5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70" y="2837081"/>
            <a:ext cx="4040374" cy="18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42C5-4900-011F-D197-348C85A1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524" y="214090"/>
            <a:ext cx="4882783" cy="881340"/>
          </a:xfrm>
        </p:spPr>
        <p:txBody>
          <a:bodyPr/>
          <a:lstStyle/>
          <a:p>
            <a:r>
              <a:rPr lang="zh-TW" altLang="en-US" dirty="0"/>
              <a:t>特徵解釋（</a:t>
            </a:r>
            <a:r>
              <a:rPr lang="en-US" dirty="0"/>
              <a:t>SHAP）</a:t>
            </a:r>
            <a:endParaRPr lang="en-TW" dirty="0"/>
          </a:p>
        </p:txBody>
      </p:sp>
      <p:pic>
        <p:nvPicPr>
          <p:cNvPr id="8" name="Content Placeholder 7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017E9395-A1A4-F9F9-6484-EDCF6A22C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12" y="1233515"/>
            <a:ext cx="5224657" cy="51000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F263-9AD6-8FDD-3FEB-623FB4EC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F6FE-9649-4448-AF50-A43BC32208E6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8AF8A-4628-F81E-446A-9500938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6A98-432E-01A3-05CB-4551A271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C52F07-F14B-7B9D-B1A9-28E2EBF4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48004"/>
              </p:ext>
            </p:extLst>
          </p:nvPr>
        </p:nvGraphicFramePr>
        <p:xfrm>
          <a:off x="6767623" y="384797"/>
          <a:ext cx="4205178" cy="4200649"/>
        </p:xfrm>
        <a:graphic>
          <a:graphicData uri="http://schemas.openxmlformats.org/drawingml/2006/table">
            <a:tbl>
              <a:tblPr/>
              <a:tblGrid>
                <a:gridCol w="236912">
                  <a:extLst>
                    <a:ext uri="{9D8B030D-6E8A-4147-A177-3AD203B41FA5}">
                      <a16:colId xmlns:a16="http://schemas.microsoft.com/office/drawing/2014/main" val="3887253765"/>
                    </a:ext>
                  </a:extLst>
                </a:gridCol>
                <a:gridCol w="1480697">
                  <a:extLst>
                    <a:ext uri="{9D8B030D-6E8A-4147-A177-3AD203B41FA5}">
                      <a16:colId xmlns:a16="http://schemas.microsoft.com/office/drawing/2014/main" val="4105060024"/>
                    </a:ext>
                  </a:extLst>
                </a:gridCol>
                <a:gridCol w="1701507">
                  <a:extLst>
                    <a:ext uri="{9D8B030D-6E8A-4147-A177-3AD203B41FA5}">
                      <a16:colId xmlns:a16="http://schemas.microsoft.com/office/drawing/2014/main" val="3127530980"/>
                    </a:ext>
                  </a:extLst>
                </a:gridCol>
                <a:gridCol w="786062">
                  <a:extLst>
                    <a:ext uri="{9D8B030D-6E8A-4147-A177-3AD203B41FA5}">
                      <a16:colId xmlns:a16="http://schemas.microsoft.com/office/drawing/2014/main" val="3871998717"/>
                    </a:ext>
                  </a:extLst>
                </a:gridCol>
              </a:tblGrid>
              <a:tr h="5110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排名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特徵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解釋</a:t>
                      </a:r>
                      <a:endParaRPr lang="zh-TW" alt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重要性占比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78471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1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年齡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age)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年齡越大，中風風險越高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53.2%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0576"/>
                  </a:ext>
                </a:extLst>
              </a:tr>
              <a:tr h="255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work_type_children)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兒童群體幾乎無中風，成為顯著特徵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6.0%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80411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吸菸狀態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never smoked)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與中風風險有顯著差異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5.4%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38704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4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</a:t>
                      </a:r>
                      <a:r>
                        <a:rPr lang="zh-TW" altLang="en-US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Private)</a:t>
                      </a:r>
                      <a:endParaRPr 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私人企業工作型態與風險有關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5.3%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389777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平均血糖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avg_glucose_level)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高血糖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</a:rPr>
                        <a:t>→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中風高風險</a:t>
                      </a:r>
                      <a:endParaRPr lang="zh-TW" altLang="en-US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5.1%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37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6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自僱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Self-employed)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職業相關風險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4.3%</a:t>
                      </a:r>
                      <a:endParaRPr lang="en-TW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46895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7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性別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Male)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男性稍高風險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3.7%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13944"/>
                  </a:ext>
                </a:extLst>
              </a:tr>
              <a:tr h="511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8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是否結婚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ever_married)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婚姻狀況可能與生活方式有關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3.0%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432065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9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吸菸狀態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Unknown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資料不明確的群體風險分布不同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2.6%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43681"/>
                  </a:ext>
                </a:extLst>
              </a:tr>
              <a:tr h="344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10</a:t>
                      </a:r>
                      <a:endParaRPr lang="en-TW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居住地</a:t>
                      </a:r>
                      <a:r>
                        <a:rPr lang="zh-TW" alt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altLang="zh-TW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(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Rural)</a:t>
                      </a:r>
                      <a:endParaRPr 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農村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vs 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城市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 </a:t>
                      </a:r>
                      <a:r>
                        <a:rPr lang="zh-TW" altLang="en-US" sz="800">
                          <a:solidFill>
                            <a:srgbClr val="000000"/>
                          </a:solidFill>
                          <a:effectLst/>
                          <a:latin typeface="Songti TC" panose="02010600040101010101" pitchFamily="2" charset="-120"/>
                          <a:ea typeface="Songti TC" panose="02010600040101010101" pitchFamily="2" charset="-120"/>
                        </a:rPr>
                        <a:t>差異</a:t>
                      </a:r>
                      <a:endParaRPr lang="zh-TW" altLang="en-US" sz="80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TW" sz="800" dirty="0">
                          <a:solidFill>
                            <a:srgbClr val="000000"/>
                          </a:solidFill>
                          <a:effectLst/>
                          <a:latin typeface="Times"/>
                        </a:rPr>
                        <a:t>2.5%</a:t>
                      </a:r>
                      <a:endParaRPr lang="en-TW" sz="800" dirty="0">
                        <a:effectLst/>
                      </a:endParaRPr>
                    </a:p>
                  </a:txBody>
                  <a:tcPr marL="4389" marR="4389" marT="4389" marB="43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0520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899DB3-A168-BB1F-0C12-B4BFE05433A7}"/>
              </a:ext>
            </a:extLst>
          </p:cNvPr>
          <p:cNvSpPr txBox="1"/>
          <p:nvPr/>
        </p:nvSpPr>
        <p:spPr>
          <a:xfrm>
            <a:off x="5743395" y="4826675"/>
            <a:ext cx="55402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</a:rPr>
              <a:t>特徵解釋（</a:t>
            </a:r>
            <a:r>
              <a:rPr lang="en-US" sz="1600" b="1" dirty="0">
                <a:solidFill>
                  <a:srgbClr val="002060"/>
                </a:solidFill>
              </a:rPr>
              <a:t>SHAP</a:t>
            </a:r>
            <a:r>
              <a:rPr lang="en-US" sz="1600" b="1" dirty="0"/>
              <a:t>）</a:t>
            </a:r>
            <a:endParaRPr lang="en-US" sz="1600" dirty="0"/>
          </a:p>
          <a:p>
            <a:r>
              <a:rPr lang="zh-TW" altLang="en-US" sz="1600" b="1" dirty="0">
                <a:solidFill>
                  <a:srgbClr val="002060"/>
                </a:solidFill>
              </a:rPr>
              <a:t>年齡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Age)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/>
              <a:t>→ </a:t>
            </a:r>
            <a:r>
              <a:rPr lang="zh-TW" altLang="en-US" sz="1600" dirty="0"/>
              <a:t>最大影響因子 </a:t>
            </a:r>
            <a:r>
              <a:rPr lang="en-US" altLang="zh-TW" sz="1600" dirty="0"/>
              <a:t>(&gt;50%)</a:t>
            </a:r>
          </a:p>
          <a:p>
            <a:r>
              <a:rPr lang="zh-TW" altLang="en-US" sz="1600" b="1" dirty="0">
                <a:solidFill>
                  <a:srgbClr val="002060"/>
                </a:solidFill>
              </a:rPr>
              <a:t>生活方式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Work type, Smoking, Marriage)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/>
              <a:t>→ </a:t>
            </a:r>
            <a:r>
              <a:rPr lang="zh-TW" altLang="en-US" sz="1600" dirty="0"/>
              <a:t>次要影響因子</a:t>
            </a:r>
          </a:p>
          <a:p>
            <a:r>
              <a:rPr lang="zh-TW" altLang="en-US" sz="1600" b="1" dirty="0">
                <a:solidFill>
                  <a:srgbClr val="002060"/>
                </a:solidFill>
              </a:rPr>
              <a:t>血糖 </a:t>
            </a:r>
            <a:r>
              <a:rPr lang="en-US" altLang="zh-TW" sz="1600" b="1" dirty="0">
                <a:solidFill>
                  <a:srgbClr val="002060"/>
                </a:solidFill>
              </a:rPr>
              <a:t>(</a:t>
            </a:r>
            <a:r>
              <a:rPr lang="en-US" sz="1600" b="1" dirty="0">
                <a:solidFill>
                  <a:srgbClr val="002060"/>
                </a:solidFill>
              </a:rPr>
              <a:t>Glucose level)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</a:p>
          <a:p>
            <a:endParaRPr lang="en-US" altLang="zh-TW" sz="2000" b="1" dirty="0">
              <a:solidFill>
                <a:srgbClr val="002060"/>
              </a:solidFill>
            </a:endParaRPr>
          </a:p>
          <a:p>
            <a:r>
              <a:rPr lang="zh-TW" altLang="en-US" sz="2000" b="1" dirty="0"/>
              <a:t>結論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 </a:t>
            </a:r>
            <a:r>
              <a:rPr lang="zh-TW" altLang="en-US" sz="2000" dirty="0"/>
              <a:t>年齡 </a:t>
            </a:r>
            <a:r>
              <a:rPr lang="en-US" altLang="zh-TW" sz="2000" dirty="0"/>
              <a:t>+ </a:t>
            </a:r>
            <a:r>
              <a:rPr lang="zh-TW" altLang="en-US" sz="2000" dirty="0"/>
              <a:t>血糖 </a:t>
            </a:r>
            <a:r>
              <a:rPr lang="en-US" altLang="zh-TW" sz="2000" dirty="0"/>
              <a:t>+ </a:t>
            </a:r>
            <a:r>
              <a:rPr lang="zh-TW" altLang="en-US" sz="2000" dirty="0"/>
              <a:t>高血壓 → 核心風險組合</a:t>
            </a:r>
          </a:p>
          <a:p>
            <a:endParaRPr lang="zh-TW" altLang="en-US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959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336C-C2EF-AF9B-0DDB-AECB06AA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34" y="672352"/>
            <a:ext cx="6817660" cy="779928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latin typeface="+mn-lt"/>
                <a:ea typeface="+mn-ea"/>
                <a:cs typeface="+mn-cs"/>
              </a:rPr>
              <a:t>Raw: Kaggle – Stroke Prediction Dataset</a:t>
            </a:r>
            <a:br>
              <a:rPr lang="en-US" altLang="zh-CN" dirty="0"/>
            </a:br>
            <a:endParaRPr lang="en-TW" sz="2200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D445E9-50F5-4293-B12A-8A5952F7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680" y="1753813"/>
            <a:ext cx="9741803" cy="3678799"/>
          </a:xfrm>
          <a:prstGeom prst="rect">
            <a:avLst/>
          </a:prstGeom>
        </p:spPr>
      </p:pic>
      <p:pic>
        <p:nvPicPr>
          <p:cNvPr id="12" name="Picture 11" descr="A computer server and a black background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FEAA8D5-2936-3AE8-43F9-E9520F4D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94" y="42580"/>
            <a:ext cx="3059207" cy="20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EC5D9-9895-A710-8BC4-84FD57D5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F4AD-9F71-42B1-9BB4-E074BF5D8053}" type="datetime1"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9/18/25</a:t>
            </a:fld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3AF1E3-C8EB-DEF6-95FC-82152209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FB498-C91A-FCF7-E61D-455522FE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4</a:t>
            </a:fld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E3F2D962-6BE1-CF3C-EE8D-24EAB133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07" y="380083"/>
            <a:ext cx="2924817" cy="9915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77"/>
              </a:rPr>
              <a:t>ETL</a:t>
            </a:r>
            <a:r>
              <a:rPr lang="zh-TW" alt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77"/>
              </a:rPr>
              <a:t>的流程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0D532DF-8C94-D910-0B6E-B5FFBB2E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8" t="-319" r="1979"/>
          <a:stretch>
            <a:fillRect/>
          </a:stretch>
        </p:blipFill>
        <p:spPr>
          <a:xfrm>
            <a:off x="-13854" y="-41566"/>
            <a:ext cx="12247328" cy="6912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70773-FD04-2A42-4F80-F0E51790568A}"/>
              </a:ext>
            </a:extLst>
          </p:cNvPr>
          <p:cNvSpPr txBox="1"/>
          <p:nvPr/>
        </p:nvSpPr>
        <p:spPr>
          <a:xfrm>
            <a:off x="658386" y="521898"/>
            <a:ext cx="2401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AECDE7"/>
                </a:solidFill>
              </a:rPr>
              <a:t>ETL</a:t>
            </a:r>
            <a:r>
              <a:rPr lang="zh-TW" altLang="en-US" sz="4000" b="1" dirty="0">
                <a:solidFill>
                  <a:srgbClr val="AECDE7"/>
                </a:solidFill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97360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D4E5-8B73-D6D1-2116-BB76B253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51" y="643451"/>
            <a:ext cx="4548339" cy="892161"/>
          </a:xfrm>
        </p:spPr>
        <p:txBody>
          <a:bodyPr>
            <a:normAutofit fontScale="90000"/>
          </a:bodyPr>
          <a:lstStyle/>
          <a:p>
            <a:r>
              <a:rPr lang="en-US" dirty="0"/>
              <a:t>Staging </a:t>
            </a:r>
            <a:r>
              <a:rPr lang="zh-CN" altLang="en-US" dirty="0"/>
              <a:t> </a:t>
            </a:r>
            <a:r>
              <a:rPr lang="zh-TW" altLang="en-US" dirty="0"/>
              <a:t>清洗原始表</a:t>
            </a:r>
            <a:br>
              <a:rPr lang="en-US" altLang="zh-TW" dirty="0"/>
            </a:br>
            <a:br>
              <a:rPr lang="en-US" dirty="0"/>
            </a:br>
            <a:endParaRPr lang="en-TW" dirty="0"/>
          </a:p>
        </p:txBody>
      </p:sp>
      <p:pic>
        <p:nvPicPr>
          <p:cNvPr id="13" name="Content Placeholder 12" descr="A screenshot of a table&#10;&#10;AI-generated content may be incorrect.">
            <a:extLst>
              <a:ext uri="{FF2B5EF4-FFF2-40B4-BE49-F238E27FC236}">
                <a16:creationId xmlns:a16="http://schemas.microsoft.com/office/drawing/2014/main" id="{D718A82D-4A00-7243-E9AE-7E8BCF7B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5" y="1724861"/>
            <a:ext cx="7671546" cy="35145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7543E6-11B5-6237-B5C2-CBB9A77FF579}"/>
              </a:ext>
            </a:extLst>
          </p:cNvPr>
          <p:cNvSpPr txBox="1"/>
          <p:nvPr/>
        </p:nvSpPr>
        <p:spPr>
          <a:xfrm>
            <a:off x="8444883" y="591990"/>
            <a:ext cx="301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Staging </a:t>
            </a:r>
            <a:r>
              <a:rPr lang="zh-TW" altLang="en-US" b="1" dirty="0"/>
              <a:t>層：</a:t>
            </a:r>
            <a:r>
              <a:rPr lang="en-US" b="1" dirty="0" err="1"/>
              <a:t>stg_strokedata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9F37B-8D99-5AD6-2840-380CA50B2B93}"/>
              </a:ext>
            </a:extLst>
          </p:cNvPr>
          <p:cNvSpPr txBox="1"/>
          <p:nvPr/>
        </p:nvSpPr>
        <p:spPr>
          <a:xfrm>
            <a:off x="8229859" y="1129764"/>
            <a:ext cx="367104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欄位標準化</a:t>
            </a:r>
            <a:endParaRPr lang="zh-TW" alt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 err="1"/>
              <a:t>Residence_type</a:t>
            </a:r>
            <a:r>
              <a:rPr lang="en-US" sz="1200" dirty="0"/>
              <a:t> → </a:t>
            </a:r>
            <a:r>
              <a:rPr lang="zh-TW" altLang="en-US" sz="1200" dirty="0"/>
              <a:t>改名為 </a:t>
            </a:r>
            <a:r>
              <a:rPr lang="en-US" sz="1200" dirty="0" err="1"/>
              <a:t>residence_type</a:t>
            </a:r>
            <a:r>
              <a:rPr lang="en-US" sz="1200" dirty="0"/>
              <a:t>（</a:t>
            </a:r>
            <a:r>
              <a:rPr lang="zh-TW" altLang="en-US" sz="1200" dirty="0"/>
              <a:t>命名一致化）</a:t>
            </a:r>
          </a:p>
          <a:p>
            <a:r>
              <a:rPr lang="en-US" sz="1200" dirty="0"/>
              <a:t>stroke → </a:t>
            </a:r>
            <a:r>
              <a:rPr lang="zh-TW" altLang="en-US" sz="1200" dirty="0"/>
              <a:t>轉換為布林值 </a:t>
            </a:r>
            <a:r>
              <a:rPr lang="en-US" altLang="zh-TW" sz="1200" dirty="0"/>
              <a:t>(</a:t>
            </a:r>
            <a:r>
              <a:rPr lang="en-US" sz="1200" dirty="0"/>
              <a:t>TRUE/FALSE)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型別轉換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Type Casting)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/>
              <a:t>age → CAST </a:t>
            </a:r>
            <a:r>
              <a:rPr lang="zh-TW" altLang="en-US" sz="1200" dirty="0"/>
              <a:t>為 </a:t>
            </a:r>
            <a:r>
              <a:rPr lang="en-US" sz="1200" dirty="0"/>
              <a:t>UNSIGNED（</a:t>
            </a:r>
            <a:r>
              <a:rPr lang="zh-TW" altLang="en-US" sz="1200" dirty="0"/>
              <a:t>確保年齡是整數）</a:t>
            </a:r>
          </a:p>
          <a:p>
            <a:r>
              <a:rPr lang="en-US" sz="1200" dirty="0" err="1"/>
              <a:t>avg_glucose_level</a:t>
            </a:r>
            <a:r>
              <a:rPr lang="en-US" sz="1200" dirty="0"/>
              <a:t> → DOUBLE</a:t>
            </a:r>
          </a:p>
          <a:p>
            <a:pPr lvl="1"/>
            <a:r>
              <a:rPr lang="zh-TW" altLang="en-US" sz="1200" dirty="0"/>
              <a:t>把 </a:t>
            </a:r>
            <a:r>
              <a:rPr lang="en-US" altLang="zh-TW" sz="1200" dirty="0"/>
              <a:t>'</a:t>
            </a:r>
            <a:r>
              <a:rPr lang="en-US" sz="1200" dirty="0"/>
              <a:t>N/A' → </a:t>
            </a:r>
            <a:r>
              <a:rPr lang="zh-TW" altLang="en-US" sz="1200" dirty="0"/>
              <a:t>轉換為 </a:t>
            </a:r>
            <a:r>
              <a:rPr lang="en-US" sz="1200" dirty="0"/>
              <a:t>NULL</a:t>
            </a:r>
          </a:p>
          <a:p>
            <a:r>
              <a:rPr lang="en-US" sz="1200" dirty="0" err="1"/>
              <a:t>bmi</a:t>
            </a:r>
            <a:r>
              <a:rPr lang="en-US" sz="1200" dirty="0"/>
              <a:t> → DOUBLE</a:t>
            </a:r>
          </a:p>
          <a:p>
            <a:pPr lvl="1"/>
            <a:r>
              <a:rPr lang="zh-TW" altLang="en-US" sz="1200" dirty="0"/>
              <a:t>把 </a:t>
            </a:r>
            <a:r>
              <a:rPr lang="en-US" altLang="zh-TW" sz="1200" dirty="0"/>
              <a:t>'</a:t>
            </a:r>
            <a:r>
              <a:rPr lang="en-US" sz="1200" dirty="0"/>
              <a:t>N/A' → </a:t>
            </a:r>
            <a:r>
              <a:rPr lang="zh-TW" altLang="en-US" sz="1200" dirty="0"/>
              <a:t>轉換為 </a:t>
            </a:r>
            <a:r>
              <a:rPr lang="en-US" sz="1200" dirty="0"/>
              <a:t>NULL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去重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Deduplication)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zh-TW" altLang="en-US" sz="1200" dirty="0"/>
              <a:t>使用 </a:t>
            </a:r>
            <a:r>
              <a:rPr lang="en-US" sz="1200" dirty="0"/>
              <a:t>ROW_NUMBER() OVER (PARTITION BY id ORDER BY id)</a:t>
            </a:r>
          </a:p>
          <a:p>
            <a:r>
              <a:rPr lang="zh-TW" altLang="en-US" sz="1200" dirty="0"/>
              <a:t>保留 </a:t>
            </a:r>
            <a:r>
              <a:rPr lang="en-US" sz="1200" dirty="0"/>
              <a:t>id </a:t>
            </a:r>
            <a:r>
              <a:rPr lang="zh-TW" altLang="en-US" sz="1200" dirty="0"/>
              <a:t>的第一筆記錄 → 去除重複的樣本</a:t>
            </a:r>
          </a:p>
          <a:p>
            <a:br>
              <a:rPr lang="zh-TW" altLang="en-US" sz="1200" dirty="0"/>
            </a:br>
            <a:endParaRPr lang="zh-TW" altLang="en-US" sz="1200" dirty="0"/>
          </a:p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篩選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Filtering)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zh-TW" altLang="en-US" sz="1200" dirty="0"/>
              <a:t>只保留 </a:t>
            </a:r>
            <a:r>
              <a:rPr lang="en-US" altLang="zh-TW" sz="1200" dirty="0"/>
              <a:t>0 &lt; </a:t>
            </a:r>
            <a:r>
              <a:rPr lang="en-US" sz="1200" dirty="0"/>
              <a:t>age &lt;= 120 </a:t>
            </a:r>
            <a:r>
              <a:rPr lang="zh-TW" altLang="en-US" sz="1200" dirty="0"/>
              <a:t>的資料 → 過濾掉異常值</a:t>
            </a:r>
          </a:p>
          <a:p>
            <a:br>
              <a:rPr lang="zh-TW" altLang="en-US" sz="1200" dirty="0"/>
            </a:br>
            <a:endParaRPr lang="zh-TW" altLang="en-US" sz="1200" dirty="0"/>
          </a:p>
          <a:p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</a:t>
            </a:r>
            <a:r>
              <a:rPr lang="zh-TW" alt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缺失值處理 </a:t>
            </a:r>
            <a:r>
              <a:rPr lang="en-US" altLang="zh-TW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Missing Value Handling)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200" dirty="0" err="1"/>
              <a:t>bmi</a:t>
            </a:r>
            <a:r>
              <a:rPr lang="en-US" sz="1200" dirty="0"/>
              <a:t> = NULL → </a:t>
            </a:r>
            <a:r>
              <a:rPr lang="zh-TW" altLang="en-US" sz="1200" dirty="0"/>
              <a:t>用 </a:t>
            </a:r>
            <a:r>
              <a:rPr lang="zh-TW" altLang="en-US" sz="1200" b="1" dirty="0"/>
              <a:t>中位數 </a:t>
            </a:r>
            <a:r>
              <a:rPr lang="en-US" altLang="zh-TW" sz="1200" b="1" dirty="0"/>
              <a:t>(</a:t>
            </a:r>
            <a:r>
              <a:rPr lang="en-US" sz="1200" b="1" dirty="0"/>
              <a:t>Median)</a:t>
            </a:r>
            <a:r>
              <a:rPr lang="en-US" sz="1200" dirty="0"/>
              <a:t> </a:t>
            </a:r>
            <a:r>
              <a:rPr lang="zh-TW" altLang="en-US" sz="1200" dirty="0"/>
              <a:t>補值</a:t>
            </a:r>
          </a:p>
          <a:p>
            <a:pPr lvl="1"/>
            <a:r>
              <a:rPr lang="zh-TW" altLang="en-US" sz="1200" dirty="0"/>
              <a:t>先計算 </a:t>
            </a:r>
            <a:r>
              <a:rPr lang="en-US" sz="1200" dirty="0" err="1"/>
              <a:t>bmi</a:t>
            </a:r>
            <a:r>
              <a:rPr lang="en-US" sz="1200" dirty="0"/>
              <a:t> </a:t>
            </a:r>
            <a:r>
              <a:rPr lang="zh-TW" altLang="en-US" sz="1200" dirty="0"/>
              <a:t>的中位數</a:t>
            </a:r>
          </a:p>
          <a:p>
            <a:pPr lvl="1"/>
            <a:r>
              <a:rPr lang="zh-TW" altLang="en-US" sz="1200" dirty="0"/>
              <a:t>更新 </a:t>
            </a:r>
            <a:r>
              <a:rPr lang="en-US" sz="1200" dirty="0" err="1"/>
              <a:t>bmi</a:t>
            </a:r>
            <a:r>
              <a:rPr lang="en-US" sz="1200" dirty="0"/>
              <a:t> IS NULL </a:t>
            </a:r>
            <a:r>
              <a:rPr lang="zh-TW" altLang="en-US" sz="1200" dirty="0"/>
              <a:t>的記錄 → 用中位數替代</a:t>
            </a:r>
          </a:p>
          <a:p>
            <a:endParaRPr lang="en-TW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3DE3B8-EDC9-D8AF-51C4-058D69CCD228}"/>
              </a:ext>
            </a:extLst>
          </p:cNvPr>
          <p:cNvSpPr/>
          <p:nvPr/>
        </p:nvSpPr>
        <p:spPr>
          <a:xfrm>
            <a:off x="8162624" y="1062318"/>
            <a:ext cx="3795281" cy="5413938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8FF4E3-7E16-19AF-0599-CD11A8AFEE2A}"/>
              </a:ext>
            </a:extLst>
          </p:cNvPr>
          <p:cNvGrpSpPr/>
          <p:nvPr/>
        </p:nvGrpSpPr>
        <p:grpSpPr>
          <a:xfrm>
            <a:off x="1116022" y="5714318"/>
            <a:ext cx="4979978" cy="761940"/>
            <a:chOff x="1112558" y="5806074"/>
            <a:chExt cx="4979978" cy="7619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FD8D02-2367-9F7E-EA76-5D186116FBA5}"/>
                </a:ext>
              </a:extLst>
            </p:cNvPr>
            <p:cNvGrpSpPr/>
            <p:nvPr/>
          </p:nvGrpSpPr>
          <p:grpSpPr>
            <a:xfrm>
              <a:off x="1112558" y="5806074"/>
              <a:ext cx="2031179" cy="761938"/>
              <a:chOff x="797418" y="4751711"/>
              <a:chExt cx="1936498" cy="1225063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42B7FF6-90B8-7446-8035-9F99DCEE9ECA}"/>
                  </a:ext>
                </a:extLst>
              </p:cNvPr>
              <p:cNvSpPr/>
              <p:nvPr/>
            </p:nvSpPr>
            <p:spPr>
              <a:xfrm>
                <a:off x="797418" y="4751711"/>
                <a:ext cx="1936498" cy="1225063"/>
              </a:xfrm>
              <a:prstGeom prst="roundRect">
                <a:avLst>
                  <a:gd name="adj" fmla="val 13360"/>
                </a:avLst>
              </a:prstGeom>
              <a:solidFill>
                <a:schemeClr val="bg1"/>
              </a:solidFill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371486-B70B-8668-D8FF-14639FF6E42D}"/>
                  </a:ext>
                </a:extLst>
              </p:cNvPr>
              <p:cNvSpPr txBox="1"/>
              <p:nvPr/>
            </p:nvSpPr>
            <p:spPr>
              <a:xfrm>
                <a:off x="1118853" y="5111555"/>
                <a:ext cx="1276420" cy="593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清洗原始表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03E207-C2AA-28EC-4F75-1312C32A5601}"/>
                </a:ext>
              </a:extLst>
            </p:cNvPr>
            <p:cNvGrpSpPr/>
            <p:nvPr/>
          </p:nvGrpSpPr>
          <p:grpSpPr>
            <a:xfrm>
              <a:off x="4061357" y="5806075"/>
              <a:ext cx="2031179" cy="761939"/>
              <a:chOff x="4101878" y="4661726"/>
              <a:chExt cx="1936499" cy="1225065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1591B6D5-C222-7063-9595-44CEB64884A9}"/>
                  </a:ext>
                </a:extLst>
              </p:cNvPr>
              <p:cNvSpPr/>
              <p:nvPr/>
            </p:nvSpPr>
            <p:spPr>
              <a:xfrm>
                <a:off x="4101878" y="4661726"/>
                <a:ext cx="1936499" cy="1225065"/>
              </a:xfrm>
              <a:prstGeom prst="roundRect">
                <a:avLst>
                  <a:gd name="adj" fmla="val 13360"/>
                </a:avLst>
              </a:prstGeom>
              <a:noFill/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DD7C96-9391-34ED-E086-C5928E73041C}"/>
                  </a:ext>
                </a:extLst>
              </p:cNvPr>
              <p:cNvSpPr txBox="1"/>
              <p:nvPr/>
            </p:nvSpPr>
            <p:spPr>
              <a:xfrm>
                <a:off x="4321881" y="5021570"/>
                <a:ext cx="1496493" cy="593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乾淨的基礎表</a:t>
                </a:r>
              </a:p>
            </p:txBody>
          </p:sp>
        </p:grpSp>
        <p:pic>
          <p:nvPicPr>
            <p:cNvPr id="25" name="Picture 24" descr="A blue arrow pointing to the right&#10;&#10;AI-generated content may be incorrect.">
              <a:extLst>
                <a:ext uri="{FF2B5EF4-FFF2-40B4-BE49-F238E27FC236}">
                  <a16:creationId xmlns:a16="http://schemas.microsoft.com/office/drawing/2014/main" id="{C40AE495-53E7-67BB-1A98-8B6ECF45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437" y="5901298"/>
              <a:ext cx="830220" cy="571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54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BE16-54F5-4949-46D5-62D2D79B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771" y="562014"/>
            <a:ext cx="5580530" cy="865748"/>
          </a:xfrm>
        </p:spPr>
        <p:txBody>
          <a:bodyPr>
            <a:normAutofit fontScale="90000"/>
          </a:bodyPr>
          <a:lstStyle/>
          <a:p>
            <a:r>
              <a:rPr lang="en-US" dirty="0"/>
              <a:t> Intermediate </a:t>
            </a:r>
            <a:r>
              <a:rPr lang="zh-TW" altLang="en-US" dirty="0"/>
              <a:t>特徵工程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2ACBE9A-BBBD-1D89-77C0-FB8AD0C0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48" y="1666487"/>
            <a:ext cx="8844897" cy="32147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78942-039B-483F-38E4-126A83CC71F3}"/>
              </a:ext>
            </a:extLst>
          </p:cNvPr>
          <p:cNvSpPr txBox="1"/>
          <p:nvPr/>
        </p:nvSpPr>
        <p:spPr>
          <a:xfrm>
            <a:off x="8537745" y="486921"/>
            <a:ext cx="375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/>
              <a:t>Intermediate </a:t>
            </a:r>
            <a:r>
              <a:rPr lang="zh-TW" altLang="en-US" b="1" dirty="0"/>
              <a:t>層：</a:t>
            </a:r>
            <a:r>
              <a:rPr lang="en-US" dirty="0" err="1"/>
              <a:t>int_strokedata</a:t>
            </a:r>
            <a:endParaRPr lang="en-US" dirty="0"/>
          </a:p>
          <a:p>
            <a:endParaRPr lang="en-TW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6869F9-8375-3D27-A469-4FD1E7761305}"/>
              </a:ext>
            </a:extLst>
          </p:cNvPr>
          <p:cNvSpPr/>
          <p:nvPr/>
        </p:nvSpPr>
        <p:spPr>
          <a:xfrm>
            <a:off x="8962145" y="1192154"/>
            <a:ext cx="3112607" cy="5478423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92338-6F50-FEC3-4E09-12F2F702C933}"/>
              </a:ext>
            </a:extLst>
          </p:cNvPr>
          <p:cNvSpPr txBox="1"/>
          <p:nvPr/>
        </p:nvSpPr>
        <p:spPr>
          <a:xfrm>
            <a:off x="9077720" y="1309958"/>
            <a:ext cx="299703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保留清洗後的所有原始欄位</a:t>
            </a:r>
            <a:endParaRPr lang="zh-TW" altLang="en-US" sz="1400" dirty="0"/>
          </a:p>
          <a:p>
            <a:pPr lvl="1"/>
            <a:r>
              <a:rPr lang="zh-TW" altLang="en-US" sz="1400" dirty="0"/>
              <a:t>從 </a:t>
            </a:r>
            <a:r>
              <a:rPr lang="en-US" sz="1400" dirty="0" err="1"/>
              <a:t>stg_strokedata</a:t>
            </a:r>
            <a:r>
              <a:rPr lang="en-US" sz="1400" dirty="0"/>
              <a:t> </a:t>
            </a:r>
            <a:r>
              <a:rPr lang="zh-TW" altLang="en-US" sz="1400" dirty="0"/>
              <a:t>複製 → </a:t>
            </a:r>
            <a:endParaRPr lang="en-US" altLang="zh-TW" sz="1400" dirty="0"/>
          </a:p>
          <a:p>
            <a:pPr lvl="1"/>
            <a:r>
              <a:rPr lang="zh-TW" altLang="en-US" sz="1400" dirty="0"/>
              <a:t>確保乾淨資料完整保留</a:t>
            </a:r>
            <a:endParaRPr lang="en-US" altLang="zh-TW" sz="1400" dirty="0"/>
          </a:p>
          <a:p>
            <a:pPr lvl="1"/>
            <a:endParaRPr lang="zh-TW" altLang="en-US" sz="1400" dirty="0"/>
          </a:p>
          <a:p>
            <a:r>
              <a:rPr lang="zh-TW" altLang="en-US" sz="1400" b="1" dirty="0"/>
              <a:t>新增衍生欄位</a:t>
            </a:r>
            <a:r>
              <a:rPr lang="en-US" altLang="zh-CN" sz="1400" b="1" dirty="0"/>
              <a:t>:</a:t>
            </a:r>
            <a:endParaRPr lang="en-US" altLang="zh-TW" sz="1400" b="1" dirty="0"/>
          </a:p>
          <a:p>
            <a:r>
              <a:rPr lang="zh-TW" altLang="en-US" sz="1400" b="1" dirty="0"/>
              <a:t>年齡分組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age_group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0–14、</a:t>
            </a:r>
          </a:p>
          <a:p>
            <a:pPr lvl="1"/>
            <a:r>
              <a:rPr lang="en-US" sz="1400" dirty="0"/>
              <a:t>15–24、</a:t>
            </a:r>
          </a:p>
          <a:p>
            <a:pPr lvl="1"/>
            <a:r>
              <a:rPr lang="en-US" sz="1400" dirty="0"/>
              <a:t>25–44、</a:t>
            </a:r>
          </a:p>
          <a:p>
            <a:pPr lvl="1"/>
            <a:r>
              <a:rPr lang="en-US" sz="1400" dirty="0"/>
              <a:t>45–64、</a:t>
            </a:r>
          </a:p>
          <a:p>
            <a:pPr lvl="1"/>
            <a:r>
              <a:rPr lang="en-US" sz="1400" dirty="0"/>
              <a:t>65+</a:t>
            </a:r>
          </a:p>
          <a:p>
            <a:r>
              <a:rPr lang="en-US" sz="1400" b="1" dirty="0"/>
              <a:t>BMI </a:t>
            </a:r>
            <a:r>
              <a:rPr lang="zh-TW" altLang="en-US" sz="1400" b="1" dirty="0"/>
              <a:t>分類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bmi_category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underweight、</a:t>
            </a:r>
          </a:p>
          <a:p>
            <a:pPr lvl="1"/>
            <a:r>
              <a:rPr lang="en-US" sz="1400" dirty="0"/>
              <a:t>normal、</a:t>
            </a:r>
          </a:p>
          <a:p>
            <a:pPr lvl="1"/>
            <a:r>
              <a:rPr lang="en-US" sz="1400" dirty="0"/>
              <a:t>overweight、</a:t>
            </a:r>
          </a:p>
          <a:p>
            <a:pPr lvl="1"/>
            <a:r>
              <a:rPr lang="en-US" sz="1400" dirty="0"/>
              <a:t>obese</a:t>
            </a:r>
          </a:p>
          <a:p>
            <a:r>
              <a:rPr lang="zh-TW" altLang="en-US" sz="1400" b="1" dirty="0"/>
              <a:t>血糖分組 </a:t>
            </a:r>
            <a:endParaRPr lang="en-US" altLang="zh-TW" sz="1400" b="1" dirty="0"/>
          </a:p>
          <a:p>
            <a:r>
              <a:rPr lang="en-US" altLang="zh-TW" sz="1400" b="1" dirty="0"/>
              <a:t>(</a:t>
            </a:r>
            <a:r>
              <a:rPr lang="en-US" sz="1400" b="1" dirty="0" err="1"/>
              <a:t>glucose_level_category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en-US" sz="1400" dirty="0"/>
              <a:t>normal (&lt;100)、</a:t>
            </a:r>
          </a:p>
          <a:p>
            <a:pPr lvl="1"/>
            <a:r>
              <a:rPr lang="en-US" sz="1400" dirty="0"/>
              <a:t>pre-diabetic (100–140)、</a:t>
            </a:r>
          </a:p>
          <a:p>
            <a:pPr lvl="1"/>
            <a:r>
              <a:rPr lang="en-US" sz="1400" dirty="0"/>
              <a:t>high (141–200)、</a:t>
            </a:r>
          </a:p>
          <a:p>
            <a:pPr lvl="1"/>
            <a:r>
              <a:rPr lang="en-US" sz="1400" dirty="0"/>
              <a:t>very-high (&gt;200)</a:t>
            </a:r>
          </a:p>
          <a:p>
            <a:endParaRPr lang="en-TW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AA906-345B-5461-A8F7-024386779039}"/>
              </a:ext>
            </a:extLst>
          </p:cNvPr>
          <p:cNvGrpSpPr/>
          <p:nvPr/>
        </p:nvGrpSpPr>
        <p:grpSpPr>
          <a:xfrm>
            <a:off x="570311" y="5511976"/>
            <a:ext cx="2031179" cy="761938"/>
            <a:chOff x="449210" y="5247177"/>
            <a:chExt cx="1936498" cy="122506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512CBA6-746B-E8F8-1C2D-2EB111B3BE2C}"/>
                </a:ext>
              </a:extLst>
            </p:cNvPr>
            <p:cNvSpPr/>
            <p:nvPr/>
          </p:nvSpPr>
          <p:spPr>
            <a:xfrm>
              <a:off x="449210" y="5247177"/>
              <a:ext cx="1936498" cy="1225063"/>
            </a:xfrm>
            <a:prstGeom prst="roundRect">
              <a:avLst>
                <a:gd name="adj" fmla="val 13360"/>
              </a:avLst>
            </a:prstGeom>
            <a:solidFill>
              <a:schemeClr val="bg1"/>
            </a:solidFill>
            <a:ln w="38100" cap="flat" cmpd="sng" algn="ctr">
              <a:solidFill>
                <a:srgbClr val="AECDE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2EE4C-0963-BABB-D78E-317C0F777078}"/>
                </a:ext>
              </a:extLst>
            </p:cNvPr>
            <p:cNvSpPr txBox="1"/>
            <p:nvPr/>
          </p:nvSpPr>
          <p:spPr>
            <a:xfrm>
              <a:off x="633524" y="5595440"/>
              <a:ext cx="1536229" cy="59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err="1"/>
                <a:t>i</a:t>
              </a:r>
              <a:r>
                <a:rPr lang="en-US" dirty="0" err="1"/>
                <a:t>nt_strokedata</a:t>
              </a:r>
              <a:endParaRPr lang="zh-TW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67980-9FCF-C3BD-A276-E132F182224D}"/>
              </a:ext>
            </a:extLst>
          </p:cNvPr>
          <p:cNvGrpSpPr/>
          <p:nvPr/>
        </p:nvGrpSpPr>
        <p:grpSpPr>
          <a:xfrm>
            <a:off x="3605259" y="5534046"/>
            <a:ext cx="2031179" cy="761939"/>
            <a:chOff x="3732388" y="5086560"/>
            <a:chExt cx="1936499" cy="122506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A75E186-96C7-CD2A-E597-B4C9968DFBE7}"/>
                </a:ext>
              </a:extLst>
            </p:cNvPr>
            <p:cNvSpPr/>
            <p:nvPr/>
          </p:nvSpPr>
          <p:spPr>
            <a:xfrm>
              <a:off x="3732388" y="5086560"/>
              <a:ext cx="1936499" cy="1225064"/>
            </a:xfrm>
            <a:prstGeom prst="roundRect">
              <a:avLst>
                <a:gd name="adj" fmla="val 13360"/>
              </a:avLst>
            </a:prstGeom>
            <a:noFill/>
            <a:ln w="38100" cap="flat" cmpd="sng" algn="ctr">
              <a:solidFill>
                <a:srgbClr val="AECDE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1433D-0663-E2AD-A090-67F543E51C64}"/>
                </a:ext>
              </a:extLst>
            </p:cNvPr>
            <p:cNvSpPr txBox="1"/>
            <p:nvPr/>
          </p:nvSpPr>
          <p:spPr>
            <a:xfrm>
              <a:off x="4114991" y="5402181"/>
              <a:ext cx="1056349" cy="59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乾淨數據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15764D-7F2A-8A93-5D2E-7D23C7139E94}"/>
              </a:ext>
            </a:extLst>
          </p:cNvPr>
          <p:cNvSpPr/>
          <p:nvPr/>
        </p:nvSpPr>
        <p:spPr>
          <a:xfrm>
            <a:off x="6396628" y="5534047"/>
            <a:ext cx="2031179" cy="761939"/>
          </a:xfrm>
          <a:prstGeom prst="roundRect">
            <a:avLst>
              <a:gd name="adj" fmla="val 13360"/>
            </a:avLst>
          </a:prstGeom>
          <a:noFill/>
          <a:ln w="3810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B822D-E8E8-68B0-5BD6-F01C9608B356}"/>
              </a:ext>
            </a:extLst>
          </p:cNvPr>
          <p:cNvSpPr txBox="1"/>
          <p:nvPr/>
        </p:nvSpPr>
        <p:spPr>
          <a:xfrm>
            <a:off x="6858219" y="5730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特徵工程</a:t>
            </a:r>
            <a:endParaRPr lang="en-US" altLang="zh-TW" dirty="0"/>
          </a:p>
        </p:txBody>
      </p:sp>
      <p:pic>
        <p:nvPicPr>
          <p:cNvPr id="23" name="Picture 22" descr="A blue plus symbol with black background&#10;&#10;AI-generated content may be incorrect.">
            <a:extLst>
              <a:ext uri="{FF2B5EF4-FFF2-40B4-BE49-F238E27FC236}">
                <a16:creationId xmlns:a16="http://schemas.microsoft.com/office/drawing/2014/main" id="{131E86D4-1915-C274-2ED2-A60AC6BB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04" y="5689190"/>
            <a:ext cx="459756" cy="459756"/>
          </a:xfrm>
          <a:prstGeom prst="rect">
            <a:avLst/>
          </a:prstGeom>
        </p:spPr>
      </p:pic>
      <p:pic>
        <p:nvPicPr>
          <p:cNvPr id="25" name="Picture 24" descr="A blue symbol on a black background&#10;&#10;AI-generated content may be incorrect.">
            <a:extLst>
              <a:ext uri="{FF2B5EF4-FFF2-40B4-BE49-F238E27FC236}">
                <a16:creationId xmlns:a16="http://schemas.microsoft.com/office/drawing/2014/main" id="{2EAD73BE-3DAE-F8E7-70BB-7618A922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69" y="5661898"/>
            <a:ext cx="622702" cy="6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A9E1-7313-D84B-170F-AF1D6106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917" y="193696"/>
            <a:ext cx="3240741" cy="773049"/>
          </a:xfrm>
        </p:spPr>
        <p:txBody>
          <a:bodyPr>
            <a:normAutofit fontScale="90000"/>
          </a:bodyPr>
          <a:lstStyle/>
          <a:p>
            <a:r>
              <a:rPr lang="en-US" dirty="0"/>
              <a:t>Mart </a:t>
            </a:r>
            <a:r>
              <a:rPr lang="zh-TW" altLang="en-US" dirty="0"/>
              <a:t>聚合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5D722-FA81-4AA2-35AA-890708BD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B3B6-CA41-8F41-9C23-3698B6AD6FCA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EBB44-3A2B-665F-1240-8787F9CC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91CC8-7168-79EF-9F44-7C62AC2A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6844C-C90A-BA8E-F73D-70B62AB22717}"/>
              </a:ext>
            </a:extLst>
          </p:cNvPr>
          <p:cNvSpPr txBox="1"/>
          <p:nvPr/>
        </p:nvSpPr>
        <p:spPr>
          <a:xfrm>
            <a:off x="8434035" y="443912"/>
            <a:ext cx="31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Mart </a:t>
            </a:r>
            <a:r>
              <a:rPr lang="zh-TW" altLang="en-US" b="1" dirty="0"/>
              <a:t>層：</a:t>
            </a:r>
            <a:r>
              <a:rPr lang="en-US" dirty="0" err="1"/>
              <a:t>mart_xxx_summary</a:t>
            </a:r>
            <a:endParaRPr lang="en-US" dirty="0"/>
          </a:p>
          <a:p>
            <a:endParaRPr lang="en-TW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3DF260-7ADD-F5EB-ECB2-B1E517401F20}"/>
              </a:ext>
            </a:extLst>
          </p:cNvPr>
          <p:cNvSpPr/>
          <p:nvPr/>
        </p:nvSpPr>
        <p:spPr>
          <a:xfrm>
            <a:off x="8334396" y="979715"/>
            <a:ext cx="3532627" cy="5309354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FA2E-66EC-B3B0-E185-1D0652FA93C0}"/>
              </a:ext>
            </a:extLst>
          </p:cNvPr>
          <p:cNvSpPr txBox="1"/>
          <p:nvPr/>
        </p:nvSpPr>
        <p:spPr>
          <a:xfrm>
            <a:off x="8398302" y="1056639"/>
            <a:ext cx="3579299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在 </a:t>
            </a:r>
            <a:r>
              <a:rPr lang="en-US" altLang="zh-CN" sz="1400" b="1" dirty="0"/>
              <a:t>M</a:t>
            </a:r>
            <a:r>
              <a:rPr lang="en-US" sz="1400" b="1" dirty="0"/>
              <a:t>art </a:t>
            </a:r>
            <a:r>
              <a:rPr lang="zh-TW" altLang="en-US" sz="1400" b="1" dirty="0"/>
              <a:t>層做的處理</a:t>
            </a:r>
            <a:endParaRPr lang="en-US" altLang="zh-TW" sz="1400" b="1" dirty="0"/>
          </a:p>
          <a:p>
            <a:endParaRPr lang="zh-TW" altLang="en-US" sz="1400" dirty="0"/>
          </a:p>
          <a:p>
            <a:r>
              <a:rPr lang="zh-TW" altLang="en-US" sz="1400" b="1" dirty="0"/>
              <a:t>年齡分組彙總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mart_age_summary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age_group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en-US" sz="1400" dirty="0" err="1"/>
              <a:t>stroke_count</a:t>
            </a:r>
            <a:r>
              <a:rPr lang="en-US" sz="1400" dirty="0"/>
              <a:t>：</a:t>
            </a:r>
            <a:r>
              <a:rPr lang="zh-TW" altLang="en-US" sz="1400" dirty="0"/>
              <a:t>中風人數</a:t>
            </a:r>
          </a:p>
          <a:p>
            <a:pPr lvl="2"/>
            <a:r>
              <a:rPr lang="en-US" sz="1400" dirty="0" err="1"/>
              <a:t>total_count</a:t>
            </a:r>
            <a:r>
              <a:rPr lang="en-US" sz="1400" dirty="0"/>
              <a:t>：</a:t>
            </a:r>
            <a:r>
              <a:rPr lang="zh-TW" altLang="en-US" sz="1400" dirty="0"/>
              <a:t>總人數</a:t>
            </a:r>
            <a:endParaRPr lang="en-US" altLang="zh-TW" sz="1400" dirty="0"/>
          </a:p>
          <a:p>
            <a:pPr lvl="2"/>
            <a:r>
              <a:rPr lang="en-US" sz="1400" dirty="0" err="1"/>
              <a:t>stroke_rate</a:t>
            </a:r>
            <a:r>
              <a:rPr lang="en-US" sz="1400" dirty="0"/>
              <a:t>：</a:t>
            </a:r>
          </a:p>
          <a:p>
            <a:pPr lvl="2"/>
            <a:r>
              <a:rPr lang="zh-TW" altLang="en-US" sz="1400" dirty="0"/>
              <a:t>中風率 </a:t>
            </a:r>
            <a:r>
              <a:rPr lang="en-US" altLang="zh-TW" sz="1400" dirty="0"/>
              <a:t>= </a:t>
            </a:r>
            <a:r>
              <a:rPr lang="en-US" sz="1400" dirty="0" err="1"/>
              <a:t>stroke_count</a:t>
            </a:r>
            <a:r>
              <a:rPr lang="en-US" sz="1400" dirty="0"/>
              <a:t> / </a:t>
            </a:r>
            <a:r>
              <a:rPr lang="en-US" sz="1400" dirty="0" err="1"/>
              <a:t>total_count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BMI </a:t>
            </a:r>
            <a:r>
              <a:rPr lang="zh-TW" altLang="en-US" sz="1400" b="1" dirty="0"/>
              <a:t>分類彙總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mart_bmi_summary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bmi_category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zh-TW" altLang="en-US" sz="1400" dirty="0"/>
              <a:t>中風人數</a:t>
            </a:r>
          </a:p>
          <a:p>
            <a:pPr lvl="2"/>
            <a:r>
              <a:rPr lang="zh-TW" altLang="en-US" sz="1400" dirty="0"/>
              <a:t>總人數</a:t>
            </a:r>
          </a:p>
          <a:p>
            <a:pPr lvl="2"/>
            <a:r>
              <a:rPr lang="zh-TW" altLang="en-US" sz="1400" dirty="0"/>
              <a:t>中風率</a:t>
            </a:r>
          </a:p>
          <a:p>
            <a:endParaRPr lang="en-US" sz="1400" dirty="0"/>
          </a:p>
          <a:p>
            <a:r>
              <a:rPr lang="zh-TW" altLang="en-US" sz="1400" b="1" dirty="0"/>
              <a:t>血糖分組彙總 </a:t>
            </a:r>
            <a:r>
              <a:rPr lang="en-US" altLang="zh-TW" sz="1400" b="1" dirty="0"/>
              <a:t>(</a:t>
            </a:r>
            <a:r>
              <a:rPr lang="en-US" sz="1400" b="1" dirty="0" err="1"/>
              <a:t>mart_glucose_summary</a:t>
            </a:r>
            <a:r>
              <a:rPr lang="en-US" sz="1400" b="1" dirty="0"/>
              <a:t>)</a:t>
            </a:r>
            <a:endParaRPr lang="en-US" sz="1400" dirty="0"/>
          </a:p>
          <a:p>
            <a:pPr lvl="1"/>
            <a:r>
              <a:rPr lang="zh-TW" altLang="en-US" sz="1400" dirty="0"/>
              <a:t>依照 </a:t>
            </a:r>
            <a:r>
              <a:rPr lang="en-US" sz="1400" dirty="0" err="1"/>
              <a:t>glucose_level_category</a:t>
            </a:r>
            <a:r>
              <a:rPr lang="en-US" sz="1400" dirty="0"/>
              <a:t> </a:t>
            </a:r>
            <a:r>
              <a:rPr lang="zh-TW" altLang="en-US" sz="1400" dirty="0"/>
              <a:t>分組</a:t>
            </a:r>
          </a:p>
          <a:p>
            <a:pPr lvl="1"/>
            <a:r>
              <a:rPr lang="zh-TW" altLang="en-US" sz="1400" dirty="0"/>
              <a:t>計算：</a:t>
            </a:r>
          </a:p>
          <a:p>
            <a:pPr lvl="2"/>
            <a:r>
              <a:rPr lang="zh-TW" altLang="en-US" sz="1400" dirty="0"/>
              <a:t>中風人數</a:t>
            </a:r>
          </a:p>
          <a:p>
            <a:pPr lvl="2"/>
            <a:r>
              <a:rPr lang="zh-TW" altLang="en-US" sz="1400" dirty="0"/>
              <a:t>總人數</a:t>
            </a:r>
          </a:p>
          <a:p>
            <a:pPr lvl="2"/>
            <a:r>
              <a:rPr lang="zh-TW" altLang="en-US" sz="1400" dirty="0"/>
              <a:t>中風率</a:t>
            </a:r>
          </a:p>
          <a:p>
            <a:endParaRPr lang="en-TW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7E4627-4C62-6A98-084D-30F60D1A87ED}"/>
              </a:ext>
            </a:extLst>
          </p:cNvPr>
          <p:cNvGrpSpPr/>
          <p:nvPr/>
        </p:nvGrpSpPr>
        <p:grpSpPr>
          <a:xfrm>
            <a:off x="231747" y="5639151"/>
            <a:ext cx="4979978" cy="761940"/>
            <a:chOff x="1112558" y="5806074"/>
            <a:chExt cx="4979978" cy="7619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CD50A9-8FAD-3BBA-DCC2-75D391823F6B}"/>
                </a:ext>
              </a:extLst>
            </p:cNvPr>
            <p:cNvGrpSpPr/>
            <p:nvPr/>
          </p:nvGrpSpPr>
          <p:grpSpPr>
            <a:xfrm>
              <a:off x="1112558" y="5806074"/>
              <a:ext cx="2031179" cy="761938"/>
              <a:chOff x="797418" y="4751711"/>
              <a:chExt cx="1936498" cy="122506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577C24F-9283-2029-8604-AF896518B89E}"/>
                  </a:ext>
                </a:extLst>
              </p:cNvPr>
              <p:cNvSpPr/>
              <p:nvPr/>
            </p:nvSpPr>
            <p:spPr>
              <a:xfrm>
                <a:off x="797418" y="4751711"/>
                <a:ext cx="1936498" cy="1225063"/>
              </a:xfrm>
              <a:prstGeom prst="roundRect">
                <a:avLst>
                  <a:gd name="adj" fmla="val 13360"/>
                </a:avLst>
              </a:prstGeom>
              <a:solidFill>
                <a:schemeClr val="bg1"/>
              </a:solidFill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1247D7-CE4B-D076-F7AE-752369C57D03}"/>
                  </a:ext>
                </a:extLst>
              </p:cNvPr>
              <p:cNvSpPr txBox="1"/>
              <p:nvPr/>
            </p:nvSpPr>
            <p:spPr>
              <a:xfrm>
                <a:off x="945716" y="4877806"/>
                <a:ext cx="1597359" cy="940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b="1" dirty="0"/>
                  <a:t>個體層級的資料</a:t>
                </a:r>
                <a:r>
                  <a:rPr lang="zh-TW" altLang="en-US" sz="1600" dirty="0"/>
                  <a:t> </a:t>
                </a:r>
                <a:endParaRPr lang="en-US" altLang="zh-TW" sz="1600" dirty="0"/>
              </a:p>
              <a:p>
                <a:pPr algn="ctr"/>
                <a:r>
                  <a:rPr lang="en-US" altLang="zh-TW" sz="1600" dirty="0"/>
                  <a:t>(</a:t>
                </a:r>
                <a:r>
                  <a:rPr lang="en-US" sz="1600" dirty="0" err="1"/>
                  <a:t>int_strokedata</a:t>
                </a:r>
                <a:r>
                  <a:rPr lang="en-US" sz="1600" dirty="0"/>
                  <a:t>)</a:t>
                </a:r>
                <a:endParaRPr lang="zh-TW" altLang="en-US" sz="16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4AACFA-23D7-0369-BAE4-8673C6F5E8EC}"/>
                </a:ext>
              </a:extLst>
            </p:cNvPr>
            <p:cNvGrpSpPr/>
            <p:nvPr/>
          </p:nvGrpSpPr>
          <p:grpSpPr>
            <a:xfrm>
              <a:off x="4061357" y="5806075"/>
              <a:ext cx="2031179" cy="761939"/>
              <a:chOff x="4101878" y="4661726"/>
              <a:chExt cx="1936499" cy="1225065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1A01050-5EB4-D5EF-38B6-BFFBF2BC126F}"/>
                  </a:ext>
                </a:extLst>
              </p:cNvPr>
              <p:cNvSpPr/>
              <p:nvPr/>
            </p:nvSpPr>
            <p:spPr>
              <a:xfrm>
                <a:off x="4101878" y="4661726"/>
                <a:ext cx="1936499" cy="1225065"/>
              </a:xfrm>
              <a:prstGeom prst="roundRect">
                <a:avLst>
                  <a:gd name="adj" fmla="val 13360"/>
                </a:avLst>
              </a:prstGeom>
              <a:noFill/>
              <a:ln w="38100" cap="flat" cmpd="sng" algn="ctr">
                <a:solidFill>
                  <a:srgbClr val="AECDE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80B5C8-FC51-96C0-1F19-B9990F8BD0DA}"/>
                  </a:ext>
                </a:extLst>
              </p:cNvPr>
              <p:cNvSpPr txBox="1"/>
              <p:nvPr/>
            </p:nvSpPr>
            <p:spPr>
              <a:xfrm>
                <a:off x="4372530" y="4776369"/>
                <a:ext cx="1154158" cy="940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/>
                  <a:t>聚合成 </a:t>
                </a:r>
                <a:endParaRPr lang="en-US" altLang="zh-TW" sz="1600" dirty="0"/>
              </a:p>
              <a:p>
                <a:r>
                  <a:rPr lang="zh-TW" altLang="en-US" sz="1600" b="1" dirty="0"/>
                  <a:t>分析維度表</a:t>
                </a:r>
                <a:endParaRPr lang="zh-TW" altLang="en-US" sz="1600" dirty="0"/>
              </a:p>
            </p:txBody>
          </p:sp>
        </p:grpSp>
        <p:pic>
          <p:nvPicPr>
            <p:cNvPr id="31" name="Picture 30" descr="A blue arrow pointing to the right&#10;&#10;AI-generated content may be incorrect.">
              <a:extLst>
                <a:ext uri="{FF2B5EF4-FFF2-40B4-BE49-F238E27FC236}">
                  <a16:creationId xmlns:a16="http://schemas.microsoft.com/office/drawing/2014/main" id="{D880A439-115B-C0BF-6C96-C782D07A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437" y="5901298"/>
              <a:ext cx="830220" cy="571491"/>
            </a:xfrm>
            <a:prstGeom prst="rect">
              <a:avLst/>
            </a:prstGeom>
          </p:spPr>
        </p:pic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04E8D21-B870-BA0D-7F92-2C6C0C6E3ACB}"/>
              </a:ext>
            </a:extLst>
          </p:cNvPr>
          <p:cNvSpPr/>
          <p:nvPr/>
        </p:nvSpPr>
        <p:spPr>
          <a:xfrm>
            <a:off x="6014366" y="5613976"/>
            <a:ext cx="2148548" cy="923330"/>
          </a:xfrm>
          <a:prstGeom prst="roundRect">
            <a:avLst>
              <a:gd name="adj" fmla="val 13360"/>
            </a:avLst>
          </a:prstGeom>
          <a:noFill/>
          <a:ln w="3810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19B71-E081-E583-5722-4A2D03C19C73}"/>
              </a:ext>
            </a:extLst>
          </p:cNvPr>
          <p:cNvSpPr txBox="1"/>
          <p:nvPr/>
        </p:nvSpPr>
        <p:spPr>
          <a:xfrm>
            <a:off x="6054109" y="5636098"/>
            <a:ext cx="223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直接提供 </a:t>
            </a:r>
            <a:endParaRPr lang="en-US" altLang="zh-TW" sz="1600" dirty="0"/>
          </a:p>
          <a:p>
            <a:r>
              <a:rPr lang="en-US" sz="1600" b="1" dirty="0"/>
              <a:t>BI </a:t>
            </a:r>
            <a:r>
              <a:rPr lang="zh-TW" altLang="en-US" sz="1600" b="1" dirty="0"/>
              <a:t>可視化 </a:t>
            </a:r>
            <a:r>
              <a:rPr lang="en-US" altLang="zh-TW" sz="1600" b="1" dirty="0"/>
              <a:t>/ </a:t>
            </a:r>
            <a:r>
              <a:rPr lang="en-US" sz="1600" b="1" dirty="0"/>
              <a:t>AI </a:t>
            </a:r>
            <a:r>
              <a:rPr lang="zh-TW" altLang="en-US" sz="1600" b="1" dirty="0"/>
              <a:t>模型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r>
              <a:rPr lang="zh-TW" altLang="en-US" sz="1600" dirty="0"/>
              <a:t>使用</a:t>
            </a:r>
          </a:p>
        </p:txBody>
      </p:sp>
      <p:pic>
        <p:nvPicPr>
          <p:cNvPr id="38" name="Picture 37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40530395-5DFF-4247-A94C-F1907397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65" y="5717578"/>
            <a:ext cx="830220" cy="57149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645016E-C23C-76E3-26BC-8B68480FED5A}"/>
              </a:ext>
            </a:extLst>
          </p:cNvPr>
          <p:cNvGrpSpPr/>
          <p:nvPr/>
        </p:nvGrpSpPr>
        <p:grpSpPr>
          <a:xfrm>
            <a:off x="484071" y="1103555"/>
            <a:ext cx="2387235" cy="1378143"/>
            <a:chOff x="548135" y="1211722"/>
            <a:chExt cx="2387235" cy="1378143"/>
          </a:xfrm>
        </p:grpSpPr>
        <p:pic>
          <p:nvPicPr>
            <p:cNvPr id="19" name="Picture 1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4BC2C1F-196F-992E-3F42-C739B7C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297" b="8110"/>
            <a:stretch>
              <a:fillRect/>
            </a:stretch>
          </p:blipFill>
          <p:spPr>
            <a:xfrm>
              <a:off x="566351" y="1534830"/>
              <a:ext cx="2369019" cy="105503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DA2BF0-EFF0-173E-B99B-CA4E4F374D75}"/>
                </a:ext>
              </a:extLst>
            </p:cNvPr>
            <p:cNvSpPr txBox="1"/>
            <p:nvPr/>
          </p:nvSpPr>
          <p:spPr>
            <a:xfrm>
              <a:off x="548135" y="1211722"/>
              <a:ext cx="1773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Mart_age_summary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26393E-19CF-BE84-8FFC-E5452A617DBB}"/>
              </a:ext>
            </a:extLst>
          </p:cNvPr>
          <p:cNvGrpSpPr/>
          <p:nvPr/>
        </p:nvGrpSpPr>
        <p:grpSpPr>
          <a:xfrm>
            <a:off x="368677" y="2709864"/>
            <a:ext cx="2858847" cy="1382973"/>
            <a:chOff x="499322" y="2605196"/>
            <a:chExt cx="2858847" cy="1382973"/>
          </a:xfrm>
        </p:grpSpPr>
        <p:pic>
          <p:nvPicPr>
            <p:cNvPr id="23" name="Picture 2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ED8C16D-88EF-A2E2-7CB2-A2316DCB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04" y="2933134"/>
              <a:ext cx="2832965" cy="105503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6FFC40-1442-AAF7-153B-1C58F8EB74A1}"/>
                </a:ext>
              </a:extLst>
            </p:cNvPr>
            <p:cNvSpPr txBox="1"/>
            <p:nvPr/>
          </p:nvSpPr>
          <p:spPr>
            <a:xfrm>
              <a:off x="499322" y="2605196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Mart_bmi_summary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DAAC46-FE54-25FD-ED06-FB1B6478547D}"/>
              </a:ext>
            </a:extLst>
          </p:cNvPr>
          <p:cNvGrpSpPr/>
          <p:nvPr/>
        </p:nvGrpSpPr>
        <p:grpSpPr>
          <a:xfrm>
            <a:off x="3404791" y="1027439"/>
            <a:ext cx="4279500" cy="1530434"/>
            <a:chOff x="3732288" y="1210256"/>
            <a:chExt cx="4279500" cy="1530434"/>
          </a:xfrm>
        </p:grpSpPr>
        <p:pic>
          <p:nvPicPr>
            <p:cNvPr id="13" name="Picture 1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0D7647A-23E4-E982-90A5-C0650B27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6153" b="21702"/>
            <a:stretch>
              <a:fillRect/>
            </a:stretch>
          </p:blipFill>
          <p:spPr>
            <a:xfrm>
              <a:off x="3743004" y="1542358"/>
              <a:ext cx="4268784" cy="119833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0ABFD7-BDDC-1017-B820-FB7AC58BD2EC}"/>
                </a:ext>
              </a:extLst>
            </p:cNvPr>
            <p:cNvSpPr txBox="1"/>
            <p:nvPr/>
          </p:nvSpPr>
          <p:spPr>
            <a:xfrm>
              <a:off x="3732288" y="1210256"/>
              <a:ext cx="214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Mart_glucose_summary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E85202-8EF0-C7D3-E6EC-247CEC118E17}"/>
              </a:ext>
            </a:extLst>
          </p:cNvPr>
          <p:cNvGrpSpPr/>
          <p:nvPr/>
        </p:nvGrpSpPr>
        <p:grpSpPr>
          <a:xfrm>
            <a:off x="3377362" y="2799805"/>
            <a:ext cx="4430626" cy="1220885"/>
            <a:chOff x="3732288" y="2994282"/>
            <a:chExt cx="4430626" cy="1220885"/>
          </a:xfrm>
        </p:grpSpPr>
        <p:pic>
          <p:nvPicPr>
            <p:cNvPr id="15" name="Picture 14" descr="A screenshot of a number&#10;&#10;AI-generated content may be incorrect.">
              <a:extLst>
                <a:ext uri="{FF2B5EF4-FFF2-40B4-BE49-F238E27FC236}">
                  <a16:creationId xmlns:a16="http://schemas.microsoft.com/office/drawing/2014/main" id="{0ECECAA9-4468-62A3-2477-904629FB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6119" b="20724"/>
            <a:stretch>
              <a:fillRect/>
            </a:stretch>
          </p:blipFill>
          <p:spPr>
            <a:xfrm>
              <a:off x="3754977" y="3293563"/>
              <a:ext cx="4407937" cy="92160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11C731-4D44-063F-8F18-D4442DD94771}"/>
                </a:ext>
              </a:extLst>
            </p:cNvPr>
            <p:cNvSpPr txBox="1"/>
            <p:nvPr/>
          </p:nvSpPr>
          <p:spPr>
            <a:xfrm>
              <a:off x="3732288" y="2994282"/>
              <a:ext cx="2047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Mart_gender_summary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A4F2FC-A9E9-F448-4775-1E31C4F4B03C}"/>
              </a:ext>
            </a:extLst>
          </p:cNvPr>
          <p:cNvGrpSpPr/>
          <p:nvPr/>
        </p:nvGrpSpPr>
        <p:grpSpPr>
          <a:xfrm>
            <a:off x="324518" y="4273810"/>
            <a:ext cx="4434582" cy="1177824"/>
            <a:chOff x="368677" y="4260000"/>
            <a:chExt cx="4434582" cy="1177824"/>
          </a:xfrm>
        </p:grpSpPr>
        <p:pic>
          <p:nvPicPr>
            <p:cNvPr id="17" name="Picture 1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067C631-8974-CAEC-29B9-7C4D7DB7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871" r="4972" b="29964"/>
            <a:stretch>
              <a:fillRect/>
            </a:stretch>
          </p:blipFill>
          <p:spPr>
            <a:xfrm>
              <a:off x="422254" y="4612610"/>
              <a:ext cx="4381005" cy="8252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5134C2-7867-64E6-D6BB-2381024C537F}"/>
                </a:ext>
              </a:extLst>
            </p:cNvPr>
            <p:cNvSpPr txBox="1"/>
            <p:nvPr/>
          </p:nvSpPr>
          <p:spPr>
            <a:xfrm>
              <a:off x="368677" y="4260000"/>
              <a:ext cx="2177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Mart_marrage_summary</a:t>
              </a:r>
              <a:endParaRPr lang="en-TW" sz="1400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218ECF1-77FE-5EB6-905E-B3BF52144BCB}"/>
              </a:ext>
            </a:extLst>
          </p:cNvPr>
          <p:cNvSpPr/>
          <p:nvPr/>
        </p:nvSpPr>
        <p:spPr>
          <a:xfrm>
            <a:off x="324977" y="1090243"/>
            <a:ext cx="2811869" cy="1514953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29A844A-13AD-52D7-20CA-6233EAA0C173}"/>
              </a:ext>
            </a:extLst>
          </p:cNvPr>
          <p:cNvSpPr/>
          <p:nvPr/>
        </p:nvSpPr>
        <p:spPr>
          <a:xfrm>
            <a:off x="324518" y="2680431"/>
            <a:ext cx="2903006" cy="1514953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1A3A82-BA33-4B95-3FE0-6C02A8DD5F2A}"/>
              </a:ext>
            </a:extLst>
          </p:cNvPr>
          <p:cNvSpPr/>
          <p:nvPr/>
        </p:nvSpPr>
        <p:spPr>
          <a:xfrm>
            <a:off x="324518" y="4273810"/>
            <a:ext cx="4625511" cy="1092104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9AB710-BED4-5271-DAAC-B92778AA8886}"/>
              </a:ext>
            </a:extLst>
          </p:cNvPr>
          <p:cNvSpPr/>
          <p:nvPr/>
        </p:nvSpPr>
        <p:spPr>
          <a:xfrm>
            <a:off x="3338453" y="961361"/>
            <a:ext cx="4412176" cy="1678281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814DE21-9E5E-A009-AE8C-B4FE05FF15CA}"/>
              </a:ext>
            </a:extLst>
          </p:cNvPr>
          <p:cNvSpPr/>
          <p:nvPr/>
        </p:nvSpPr>
        <p:spPr>
          <a:xfrm>
            <a:off x="3338453" y="2764777"/>
            <a:ext cx="4469535" cy="1430607"/>
          </a:xfrm>
          <a:prstGeom prst="roundRect">
            <a:avLst>
              <a:gd name="adj" fmla="val 5889"/>
            </a:avLst>
          </a:prstGeom>
          <a:noFill/>
          <a:ln w="12700" cap="flat" cmpd="sng" algn="ctr">
            <a:solidFill>
              <a:srgbClr val="D2AEC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381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121F-3E0F-E656-EE5E-CAA479AD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943" y="489858"/>
            <a:ext cx="5442857" cy="9035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Modeling</a:t>
            </a:r>
            <a:br>
              <a:rPr lang="zh-TW" altLang="en-US" dirty="0"/>
            </a:br>
            <a:endParaRPr lang="en-TW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4F8B0-3672-E4A9-799E-998C57DD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96" y="1615267"/>
            <a:ext cx="8445062" cy="4013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84F64-3D4C-51FA-82EC-8553204E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0B901-38E7-F144-BE5B-4CA195CE1A49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F3C-A02C-292D-1BE0-5D27C20A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004E-63B0-8B34-5CA0-5D4C6A2F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614D6-165A-D636-7E0C-D107B9F7A5C3}"/>
              </a:ext>
            </a:extLst>
          </p:cNvPr>
          <p:cNvSpPr txBox="1"/>
          <p:nvPr/>
        </p:nvSpPr>
        <p:spPr>
          <a:xfrm>
            <a:off x="8151628" y="114895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事實表：</a:t>
            </a:r>
            <a:r>
              <a:rPr lang="en-US" dirty="0" err="1"/>
              <a:t>fact_stroke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25F8A-415E-B271-E61A-83BABF7B21FF}"/>
              </a:ext>
            </a:extLst>
          </p:cNvPr>
          <p:cNvSpPr txBox="1"/>
          <p:nvPr/>
        </p:nvSpPr>
        <p:spPr>
          <a:xfrm>
            <a:off x="2077068" y="5504318"/>
            <a:ext cx="58785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effectLst/>
            </a:endParaRPr>
          </a:p>
          <a:p>
            <a:pPr lvl="1"/>
            <a:r>
              <a:rPr lang="zh-TW" altLang="en-US" sz="1400" dirty="0"/>
              <a:t>事實表：</a:t>
            </a:r>
            <a:r>
              <a:rPr lang="en-US" sz="1400" dirty="0" err="1"/>
              <a:t>fact_stroke</a:t>
            </a:r>
            <a:endParaRPr lang="en-US" sz="1400" dirty="0"/>
          </a:p>
          <a:p>
            <a:pPr lvl="1"/>
            <a:endParaRPr lang="en-US" sz="1400" dirty="0"/>
          </a:p>
          <a:p>
            <a:pPr lvl="2"/>
            <a:r>
              <a:rPr lang="zh-TW" altLang="en-US" sz="1400" dirty="0"/>
              <a:t>粒度：個人級 </a:t>
            </a:r>
            <a:r>
              <a:rPr lang="en-US" altLang="zh-TW" sz="1400" dirty="0"/>
              <a:t>(</a:t>
            </a:r>
            <a:r>
              <a:rPr lang="zh-TW" altLang="en-US" sz="1400" dirty="0"/>
              <a:t>每一列代表一個人</a:t>
            </a:r>
            <a:r>
              <a:rPr lang="en-US" altLang="zh-TW" sz="1400" dirty="0"/>
              <a:t>)</a:t>
            </a:r>
            <a:endParaRPr lang="zh-TW" altLang="en-US" sz="1400" dirty="0"/>
          </a:p>
          <a:p>
            <a:pPr lvl="2"/>
            <a:r>
              <a:rPr lang="zh-TW" altLang="en-US" sz="1400" dirty="0"/>
              <a:t>欄位：年齡、性別、</a:t>
            </a:r>
            <a:r>
              <a:rPr lang="en-US" sz="1400" dirty="0"/>
              <a:t>BMI、</a:t>
            </a:r>
            <a:r>
              <a:rPr lang="zh-TW" altLang="en-US" sz="1400" dirty="0"/>
              <a:t>血糖分類、</a:t>
            </a:r>
            <a:r>
              <a:rPr lang="en-US" altLang="zh-CN" sz="1400" dirty="0"/>
              <a:t>……</a:t>
            </a:r>
            <a:r>
              <a:rPr lang="zh-TW" altLang="en-US" sz="1400" dirty="0"/>
              <a:t> 、是否中風 </a:t>
            </a:r>
            <a:r>
              <a:rPr lang="en-US" altLang="zh-TW" sz="1400" dirty="0"/>
              <a:t>(</a:t>
            </a:r>
            <a:r>
              <a:rPr lang="en-US" sz="1400" dirty="0"/>
              <a:t>stroke)</a:t>
            </a:r>
          </a:p>
          <a:p>
            <a:endParaRPr lang="en-TW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19FA8-6369-BEFD-AFCB-B26C8049FDAA}"/>
              </a:ext>
            </a:extLst>
          </p:cNvPr>
          <p:cNvSpPr/>
          <p:nvPr/>
        </p:nvSpPr>
        <p:spPr>
          <a:xfrm>
            <a:off x="2284228" y="5769168"/>
            <a:ext cx="6097771" cy="1027812"/>
          </a:xfrm>
          <a:prstGeom prst="roundRect">
            <a:avLst>
              <a:gd name="adj" fmla="val 2849"/>
            </a:avLst>
          </a:prstGeom>
          <a:noFill/>
          <a:ln w="19050" cap="flat" cmpd="sng" algn="ctr">
            <a:solidFill>
              <a:srgbClr val="AECDE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70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864E1-79DA-8FBF-CD97-A218A082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128" y="228600"/>
            <a:ext cx="5669329" cy="856561"/>
          </a:xfrm>
        </p:spPr>
        <p:txBody>
          <a:bodyPr>
            <a:normAutofit/>
          </a:bodyPr>
          <a:lstStyle/>
          <a:p>
            <a:r>
              <a:rPr lang="en-US" dirty="0"/>
              <a:t>Data Modeling</a:t>
            </a:r>
            <a:r>
              <a:rPr lang="zh-CN" altLang="en-US" dirty="0"/>
              <a:t> </a:t>
            </a:r>
            <a:r>
              <a:rPr lang="zh-TW" altLang="en-US" dirty="0"/>
              <a:t>星型模型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8DBBD0-D5EC-3AD8-F897-E6A8E10B2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95" r="3541" b="7900"/>
          <a:stretch>
            <a:fillRect/>
          </a:stretch>
        </p:blipFill>
        <p:spPr>
          <a:xfrm>
            <a:off x="1835810" y="1643743"/>
            <a:ext cx="7953650" cy="5069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E3FCC9-FECA-FB1E-E4C1-90696AB3BD00}"/>
              </a:ext>
            </a:extLst>
          </p:cNvPr>
          <p:cNvSpPr txBox="1"/>
          <p:nvPr/>
        </p:nvSpPr>
        <p:spPr>
          <a:xfrm>
            <a:off x="4922069" y="2306415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事實表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 err="1">
                <a:solidFill>
                  <a:srgbClr val="002060"/>
                </a:solidFill>
              </a:rPr>
              <a:t>fact_stroke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80D78-88BF-4AAC-CA9E-2F9280120FA1}"/>
              </a:ext>
            </a:extLst>
          </p:cNvPr>
          <p:cNvSpPr txBox="1"/>
          <p:nvPr/>
        </p:nvSpPr>
        <p:spPr>
          <a:xfrm>
            <a:off x="1947833" y="997412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age_summary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25B7-94E0-5D3B-5139-558C05AADD78}"/>
              </a:ext>
            </a:extLst>
          </p:cNvPr>
          <p:cNvSpPr txBox="1"/>
          <p:nvPr/>
        </p:nvSpPr>
        <p:spPr>
          <a:xfrm>
            <a:off x="1930199" y="2864996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bmi_summary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B46BC-DC06-5B28-32C2-57152970BE87}"/>
              </a:ext>
            </a:extLst>
          </p:cNvPr>
          <p:cNvSpPr txBox="1"/>
          <p:nvPr/>
        </p:nvSpPr>
        <p:spPr>
          <a:xfrm>
            <a:off x="1869714" y="4732580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glucose_summary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DDDA9-B05E-A42F-AC3D-275F0F2B612E}"/>
              </a:ext>
            </a:extLst>
          </p:cNvPr>
          <p:cNvSpPr txBox="1"/>
          <p:nvPr/>
        </p:nvSpPr>
        <p:spPr>
          <a:xfrm>
            <a:off x="7837714" y="365119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marriage_summary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3E1C3-71C6-6047-7A5F-EAD534EE8D9D}"/>
              </a:ext>
            </a:extLst>
          </p:cNvPr>
          <p:cNvSpPr txBox="1"/>
          <p:nvPr/>
        </p:nvSpPr>
        <p:spPr>
          <a:xfrm>
            <a:off x="7593212" y="1698389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2060"/>
                </a:solidFill>
              </a:rPr>
              <a:t>維度表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mart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 err="1">
                <a:solidFill>
                  <a:srgbClr val="002060"/>
                </a:solidFill>
              </a:rPr>
              <a:t>gender_summary</a:t>
            </a:r>
            <a:endParaRPr lang="en-TW" dirty="0">
              <a:solidFill>
                <a:srgbClr val="002060"/>
              </a:solidFill>
            </a:endParaRPr>
          </a:p>
        </p:txBody>
      </p:sp>
      <p:pic>
        <p:nvPicPr>
          <p:cNvPr id="11" name="Picture 10" descr="A computer screen with several folders connected to it&#10;&#10;AI-generated content may be incorrect.">
            <a:extLst>
              <a:ext uri="{FF2B5EF4-FFF2-40B4-BE49-F238E27FC236}">
                <a16:creationId xmlns:a16="http://schemas.microsoft.com/office/drawing/2014/main" id="{4740EB98-7898-87BF-52CA-F92F492B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67" y="218157"/>
            <a:ext cx="1102420" cy="11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885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1396</Words>
  <Application>Microsoft Macintosh PowerPoint</Application>
  <PresentationFormat>Widescreen</PresentationFormat>
  <Paragraphs>320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新細明體</vt:lpstr>
      <vt:lpstr>Songti TC</vt:lpstr>
      <vt:lpstr>Times</vt:lpstr>
      <vt:lpstr>Annai MN</vt:lpstr>
      <vt:lpstr>Aptos Display</vt:lpstr>
      <vt:lpstr>Arial</vt:lpstr>
      <vt:lpstr>Arial Rounded MT Bold</vt:lpstr>
      <vt:lpstr>Grandview Display</vt:lpstr>
      <vt:lpstr>Symbol</vt:lpstr>
      <vt:lpstr>DashVTI</vt:lpstr>
      <vt:lpstr>腦中風數據分析  Stroke Analytics  Personal Risk &amp; National Trends  </vt:lpstr>
      <vt:lpstr>PowerPoint Presentation</vt:lpstr>
      <vt:lpstr>Raw: Kaggle – Stroke Prediction Dataset </vt:lpstr>
      <vt:lpstr>ETL的流程</vt:lpstr>
      <vt:lpstr>Staging  清洗原始表  </vt:lpstr>
      <vt:lpstr> Intermediate 特徵工程 </vt:lpstr>
      <vt:lpstr>Mart 聚合 </vt:lpstr>
      <vt:lpstr>Data Modeling </vt:lpstr>
      <vt:lpstr>Data Modeling 星型模型</vt:lpstr>
      <vt:lpstr>Power BI 分析報表</vt:lpstr>
      <vt:lpstr>PowerPoint Presentation</vt:lpstr>
      <vt:lpstr>Data Modeling - 特徵表</vt:lpstr>
      <vt:lpstr>PowerPoint Presentation</vt:lpstr>
      <vt:lpstr>機器學習模組 -單獨模型訓練與預測部分 </vt:lpstr>
      <vt:lpstr>結果 - 特徵重要性  (Feature Importance via SHAP) </vt:lpstr>
      <vt:lpstr>機器學習預測平台 </vt:lpstr>
      <vt:lpstr>PowerPoint Presentation</vt:lpstr>
      <vt:lpstr>PowerPoint Presentation</vt:lpstr>
      <vt:lpstr>dbt 分層建模 (Layered Modeling)</vt:lpstr>
      <vt:lpstr>衛生福利部–腦血管疾病死亡資料   Kaggle – Stroke Prediction Dataset   PowerBI - 可視化    腦血管疾病風險預測平台   簡報    Github  </vt:lpstr>
      <vt:lpstr>機器學習-建模</vt:lpstr>
      <vt:lpstr>中風風險預測 – 模型比較</vt:lpstr>
      <vt:lpstr>Logistic Regression (邏輯迴歸) </vt:lpstr>
      <vt:lpstr> AI 學習與模型分析成果 </vt:lpstr>
      <vt:lpstr>混淆矩陣</vt:lpstr>
      <vt:lpstr>特徵解釋（SHAP）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dancingpanda</dc:creator>
  <cp:lastModifiedBy>dancingpanda</cp:lastModifiedBy>
  <cp:revision>6</cp:revision>
  <dcterms:created xsi:type="dcterms:W3CDTF">2025-09-16T04:21:24Z</dcterms:created>
  <dcterms:modified xsi:type="dcterms:W3CDTF">2025-09-18T12:07:38Z</dcterms:modified>
</cp:coreProperties>
</file>